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76"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4630400" cy="8229600"/>
  <p:notesSz cx="8229600" cy="14630400"/>
  <p:embeddedFontLst>
    <p:embeddedFont>
      <p:font typeface="Calibri" panose="020F0502020204030204" pitchFamily="34" charset="0"/>
      <p:regular r:id="rId23"/>
      <p:bold r:id="rId24"/>
      <p:italic r:id="rId25"/>
      <p:boldItalic r:id="rId26"/>
    </p:embeddedFont>
    <p:embeddedFont>
      <p:font typeface="Fira Sans Bold" panose="020B0604020202020204" charset="0"/>
      <p:regular r:id="rId27"/>
    </p:embeddedFont>
    <p:embeddedFont>
      <p:font typeface="Platypi Medium" panose="020B0604020202020204" charset="0"/>
      <p:regular r:id="rId28"/>
    </p:embeddedFont>
    <p:embeddedFont>
      <p:font typeface="Source Serif Pro" panose="02040603050405020204" pitchFamily="18" charset="0"/>
      <p:regular r:id="rId29"/>
      <p:bold r:id="rId30"/>
      <p:italic r:id="rId31"/>
      <p:boldItalic r:id="rId32"/>
    </p:embeddedFont>
  </p:embeddedFontLst>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40" d="100"/>
          <a:sy n="40" d="100"/>
        </p:scale>
        <p:origin x="24" y="12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349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89574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F3F0"/>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53441" y="4092564"/>
            <a:ext cx="11277599" cy="984885"/>
          </a:xfrm>
          <a:prstGeom prst="rect">
            <a:avLst/>
          </a:prstGeom>
        </p:spPr>
        <p:txBody>
          <a:bodyPr wrap="square" lIns="0" tIns="0" rIns="0" bIns="0" rtlCol="0" anchor="t">
            <a:spAutoFit/>
          </a:bodyPr>
          <a:lstStyle/>
          <a:p>
            <a:pPr algn="ctr"/>
            <a:r>
              <a:rPr lang="kk-KZ"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Дәріс 2. </a:t>
            </a:r>
            <a:r>
              <a:rPr lang="kk-KZ" sz="3200" dirty="0">
                <a:solidFill>
                  <a:srgbClr val="002060"/>
                </a:solidFill>
                <a:effectLst/>
                <a:latin typeface="Times New Roman" panose="02020603050405020304" pitchFamily="18" charset="0"/>
                <a:ea typeface="Times New Roman" panose="02020603050405020304" pitchFamily="18" charset="0"/>
              </a:rPr>
              <a:t>Жекелеген аймақтар мен елдердің саяси картасына тарихи-географиялық сипаттама, оларды салыстыра талдау.</a:t>
            </a:r>
            <a:endParaRPr lang="en-US" sz="3200" spc="166" dirty="0">
              <a:solidFill>
                <a:srgbClr val="002060"/>
              </a:solidFill>
              <a:latin typeface="Times New Roman" panose="02020603050405020304" pitchFamily="18" charset="0"/>
              <a:cs typeface="Times New Roman" panose="02020603050405020304" pitchFamily="18" charset="0"/>
            </a:endParaRPr>
          </a:p>
        </p:txBody>
      </p:sp>
      <p:sp>
        <p:nvSpPr>
          <p:cNvPr id="3" name="TextBox 3"/>
          <p:cNvSpPr txBox="1"/>
          <p:nvPr/>
        </p:nvSpPr>
        <p:spPr>
          <a:xfrm>
            <a:off x="487680" y="6310369"/>
            <a:ext cx="10226526" cy="787908"/>
          </a:xfrm>
          <a:prstGeom prst="rect">
            <a:avLst/>
          </a:prstGeom>
        </p:spPr>
        <p:txBody>
          <a:bodyPr wrap="square" lIns="0" tIns="0" rIns="0" bIns="0" rtlCol="0" anchor="t">
            <a:spAutoFit/>
          </a:bodyPr>
          <a:lstStyle/>
          <a:p>
            <a:r>
              <a:rPr lang="kk-KZ" sz="2560" b="1" dirty="0">
                <a:solidFill>
                  <a:srgbClr val="C00000"/>
                </a:solidFill>
                <a:latin typeface="Arial" panose="020B0604020202020204" pitchFamily="34" charset="0"/>
                <a:cs typeface="Arial" panose="020B0604020202020204" pitchFamily="34" charset="0"/>
              </a:rPr>
              <a:t>Кафедра: </a:t>
            </a:r>
            <a:r>
              <a:rPr lang="kk-KZ" sz="2560" b="1" dirty="0">
                <a:solidFill>
                  <a:srgbClr val="002060"/>
                </a:solidFill>
                <a:latin typeface="Arial" panose="020B0604020202020204" pitchFamily="34" charset="0"/>
                <a:cs typeface="Arial" panose="020B0604020202020204" pitchFamily="34" charset="0"/>
              </a:rPr>
              <a:t>География және экология</a:t>
            </a:r>
          </a:p>
          <a:p>
            <a:r>
              <a:rPr lang="kk-KZ" sz="2560" b="1" dirty="0">
                <a:solidFill>
                  <a:srgbClr val="C00000"/>
                </a:solidFill>
                <a:latin typeface="Arial" panose="020B0604020202020204" pitchFamily="34" charset="0"/>
                <a:cs typeface="Arial" panose="020B0604020202020204" pitchFamily="34" charset="0"/>
              </a:rPr>
              <a:t>Лектор: </a:t>
            </a:r>
            <a:r>
              <a:rPr lang="kk-KZ" sz="2560" b="1" dirty="0">
                <a:solidFill>
                  <a:srgbClr val="002060"/>
                </a:solidFill>
                <a:latin typeface="Arial" panose="020B0604020202020204" pitchFamily="34" charset="0"/>
                <a:cs typeface="Arial" panose="020B0604020202020204" pitchFamily="34" charset="0"/>
              </a:rPr>
              <a:t>аға оқытушы, </a:t>
            </a:r>
            <a:r>
              <a:rPr lang="en-US" sz="2560" b="1" dirty="0">
                <a:solidFill>
                  <a:srgbClr val="002060"/>
                </a:solidFill>
                <a:latin typeface="Arial" panose="020B0604020202020204" pitchFamily="34" charset="0"/>
                <a:cs typeface="Arial" panose="020B0604020202020204" pitchFamily="34" charset="0"/>
              </a:rPr>
              <a:t>PhD </a:t>
            </a:r>
            <a:r>
              <a:rPr lang="kk-KZ" sz="2560" b="1" dirty="0">
                <a:solidFill>
                  <a:srgbClr val="002060"/>
                </a:solidFill>
                <a:latin typeface="Arial" panose="020B0604020202020204" pitchFamily="34" charset="0"/>
                <a:cs typeface="Arial" panose="020B0604020202020204" pitchFamily="34" charset="0"/>
              </a:rPr>
              <a:t>Усенов Нурбол Ергешович</a:t>
            </a:r>
            <a:endParaRPr lang="en-US" sz="2400" spc="71" dirty="0">
              <a:solidFill>
                <a:srgbClr val="000000"/>
              </a:solidFill>
              <a:latin typeface="Fira Sans Bold"/>
            </a:endParaRPr>
          </a:p>
        </p:txBody>
      </p:sp>
      <p:grpSp>
        <p:nvGrpSpPr>
          <p:cNvPr id="6" name="Group 6"/>
          <p:cNvGrpSpPr/>
          <p:nvPr/>
        </p:nvGrpSpPr>
        <p:grpSpPr>
          <a:xfrm>
            <a:off x="12549226" y="2611796"/>
            <a:ext cx="6362781" cy="5510762"/>
            <a:chOff x="0" y="0"/>
            <a:chExt cx="6202680" cy="5372100"/>
          </a:xfrm>
          <a:solidFill>
            <a:schemeClr val="accent2"/>
          </a:solidFill>
        </p:grpSpPr>
        <p:sp>
          <p:nvSpPr>
            <p:cNvPr id="7" name="Freeform 7"/>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grpFill/>
          </p:spPr>
          <p:txBody>
            <a:bodyPr/>
            <a:lstStyle/>
            <a:p>
              <a:endParaRPr lang="ru-RU" sz="1440" dirty="0"/>
            </a:p>
          </p:txBody>
        </p:sp>
      </p:grpSp>
      <p:sp>
        <p:nvSpPr>
          <p:cNvPr id="8" name="Freeform 8"/>
          <p:cNvSpPr/>
          <p:nvPr/>
        </p:nvSpPr>
        <p:spPr>
          <a:xfrm>
            <a:off x="200360" y="570542"/>
            <a:ext cx="2923809" cy="1209726"/>
          </a:xfrm>
          <a:custGeom>
            <a:avLst/>
            <a:gdLst/>
            <a:ahLst/>
            <a:cxnLst/>
            <a:rect l="l" t="t" r="r" b="b"/>
            <a:pathLst>
              <a:path w="3654761" h="1512157">
                <a:moveTo>
                  <a:pt x="0" y="0"/>
                </a:moveTo>
                <a:lnTo>
                  <a:pt x="3654761" y="0"/>
                </a:lnTo>
                <a:lnTo>
                  <a:pt x="3654761" y="1512158"/>
                </a:lnTo>
                <a:lnTo>
                  <a:pt x="0" y="1512158"/>
                </a:lnTo>
                <a:lnTo>
                  <a:pt x="0" y="0"/>
                </a:lnTo>
                <a:close/>
              </a:path>
            </a:pathLst>
          </a:custGeom>
          <a:blipFill>
            <a:blip r:embed="rId2"/>
            <a:stretch>
              <a:fillRect/>
            </a:stretch>
          </a:blipFill>
        </p:spPr>
        <p:txBody>
          <a:bodyPr/>
          <a:lstStyle/>
          <a:p>
            <a:endParaRPr lang="ru-RU" sz="1440" dirty="0"/>
          </a:p>
        </p:txBody>
      </p:sp>
      <p:sp>
        <p:nvSpPr>
          <p:cNvPr id="9" name="TextBox 9"/>
          <p:cNvSpPr txBox="1"/>
          <p:nvPr/>
        </p:nvSpPr>
        <p:spPr>
          <a:xfrm>
            <a:off x="5070076" y="7521860"/>
            <a:ext cx="2347615" cy="459228"/>
          </a:xfrm>
          <a:prstGeom prst="rect">
            <a:avLst/>
          </a:prstGeom>
        </p:spPr>
        <p:txBody>
          <a:bodyPr lIns="0" tIns="0" rIns="0" bIns="0" rtlCol="0" anchor="t">
            <a:spAutoFit/>
          </a:bodyPr>
          <a:lstStyle/>
          <a:p>
            <a:pPr algn="r">
              <a:lnSpc>
                <a:spcPts val="3920"/>
              </a:lnSpc>
            </a:pPr>
            <a:r>
              <a:rPr lang="en-US" sz="2800" spc="84" dirty="0">
                <a:solidFill>
                  <a:srgbClr val="002060"/>
                </a:solidFill>
                <a:latin typeface="Times New Roman" panose="02020603050405020304" pitchFamily="18" charset="0"/>
                <a:cs typeface="Times New Roman" panose="02020603050405020304" pitchFamily="18" charset="0"/>
              </a:rPr>
              <a:t>Алматы, 2024</a:t>
            </a:r>
          </a:p>
        </p:txBody>
      </p:sp>
      <p:sp>
        <p:nvSpPr>
          <p:cNvPr id="10" name="TextBox 10"/>
          <p:cNvSpPr txBox="1"/>
          <p:nvPr/>
        </p:nvSpPr>
        <p:spPr>
          <a:xfrm>
            <a:off x="3616062" y="769620"/>
            <a:ext cx="9322050" cy="884858"/>
          </a:xfrm>
          <a:prstGeom prst="rect">
            <a:avLst/>
          </a:prstGeom>
        </p:spPr>
        <p:txBody>
          <a:bodyPr lIns="0" tIns="0" rIns="0" bIns="0" rtlCol="0" anchor="t">
            <a:spAutoFit/>
          </a:bodyPr>
          <a:lstStyle/>
          <a:p>
            <a:pPr algn="ctr">
              <a:lnSpc>
                <a:spcPts val="3583"/>
              </a:lnSpc>
            </a:pPr>
            <a:r>
              <a:rPr lang="en-US" sz="2559" dirty="0">
                <a:solidFill>
                  <a:srgbClr val="002060"/>
                </a:solidFill>
                <a:latin typeface="Times New Roman" panose="02020603050405020304" pitchFamily="18" charset="0"/>
                <a:cs typeface="Times New Roman" panose="02020603050405020304" pitchFamily="18" charset="0"/>
              </a:rPr>
              <a:t>Абай атындағы Қазақ ұлттық педагогикалық университеті</a:t>
            </a:r>
          </a:p>
          <a:p>
            <a:pPr algn="ctr">
              <a:lnSpc>
                <a:spcPts val="3583"/>
              </a:lnSpc>
              <a:spcBef>
                <a:spcPct val="0"/>
              </a:spcBef>
            </a:pPr>
            <a:r>
              <a:rPr lang="en-US" sz="2559" dirty="0">
                <a:solidFill>
                  <a:srgbClr val="002060"/>
                </a:solidFill>
                <a:latin typeface="Times New Roman" panose="02020603050405020304" pitchFamily="18" charset="0"/>
                <a:cs typeface="Times New Roman" panose="02020603050405020304" pitchFamily="18" charset="0"/>
              </a:rPr>
              <a:t>Жаратылыстану және география институты</a:t>
            </a:r>
          </a:p>
        </p:txBody>
      </p:sp>
      <p:sp>
        <p:nvSpPr>
          <p:cNvPr id="12" name="TextBox 11">
            <a:extLst>
              <a:ext uri="{FF2B5EF4-FFF2-40B4-BE49-F238E27FC236}">
                <a16:creationId xmlns:a16="http://schemas.microsoft.com/office/drawing/2014/main" id="{C21BA637-8BCA-7576-EE64-B672D5C40F2F}"/>
              </a:ext>
            </a:extLst>
          </p:cNvPr>
          <p:cNvSpPr txBox="1"/>
          <p:nvPr/>
        </p:nvSpPr>
        <p:spPr>
          <a:xfrm>
            <a:off x="2316480" y="2550402"/>
            <a:ext cx="9455168" cy="683264"/>
          </a:xfrm>
          <a:prstGeom prst="rect">
            <a:avLst/>
          </a:prstGeom>
          <a:noFill/>
        </p:spPr>
        <p:txBody>
          <a:bodyPr wrap="square">
            <a:spAutoFit/>
          </a:bodyPr>
          <a:lstStyle/>
          <a:p>
            <a:pPr algn="ctr"/>
            <a:r>
              <a:rPr lang="kk-KZ" sz="3840" b="1" dirty="0">
                <a:solidFill>
                  <a:srgbClr val="002060"/>
                </a:solidFill>
                <a:latin typeface="Times New Roman" panose="02020603050405020304" pitchFamily="18" charset="0"/>
                <a:cs typeface="Times New Roman" panose="02020603050405020304" pitchFamily="18" charset="0"/>
              </a:rPr>
              <a:t>«</a:t>
            </a:r>
            <a:r>
              <a:rPr lang="kk-KZ" sz="3840" b="1" dirty="0">
                <a:solidFill>
                  <a:srgbClr val="002060"/>
                </a:solidFill>
                <a:latin typeface="Times New Roman" panose="02020603050405020304" pitchFamily="18" charset="0"/>
                <a:ea typeface="Times New Roman" panose="02020603050405020304" pitchFamily="18" charset="0"/>
              </a:rPr>
              <a:t>Аймақтану</a:t>
            </a:r>
            <a:r>
              <a:rPr lang="kk-KZ" sz="3840" b="1" dirty="0">
                <a:solidFill>
                  <a:srgbClr val="002060"/>
                </a:solidFill>
                <a:latin typeface="Times New Roman" panose="02020603050405020304" pitchFamily="18" charset="0"/>
                <a:cs typeface="Times New Roman" panose="02020603050405020304" pitchFamily="18" charset="0"/>
              </a:rPr>
              <a:t>» пәні</a:t>
            </a:r>
            <a:endParaRPr lang="ru-RU" sz="3840" b="1" dirty="0">
              <a:solidFill>
                <a:srgbClr val="002060"/>
              </a:solidFill>
              <a:latin typeface="Times New Roman" panose="02020603050405020304" pitchFamily="18"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51D8EC68-344A-1A8B-FB8F-02D653B59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6247" y="5052148"/>
            <a:ext cx="2331072" cy="27003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770572"/>
            <a:ext cx="10662523" cy="708779"/>
          </a:xfrm>
          <a:prstGeom prst="rect">
            <a:avLst/>
          </a:prstGeom>
          <a:noFill/>
          <a:ln/>
        </p:spPr>
        <p:txBody>
          <a:bodyPr wrap="none" lIns="0" tIns="0" rIns="0" bIns="0" rtlCol="0" anchor="t"/>
          <a:lstStyle/>
          <a:p>
            <a:pPr marL="0" indent="0">
              <a:lnSpc>
                <a:spcPts val="5550"/>
              </a:lnSpc>
              <a:buNone/>
            </a:pPr>
            <a:r>
              <a:rPr lang="en-US" sz="4450" dirty="0">
                <a:solidFill>
                  <a:srgbClr val="201B18"/>
                </a:solidFill>
                <a:latin typeface="Platypi Medium" pitchFamily="34" charset="0"/>
                <a:ea typeface="Platypi Medium" pitchFamily="34" charset="-122"/>
                <a:cs typeface="Platypi Medium" pitchFamily="34" charset="-120"/>
              </a:rPr>
              <a:t>Оңтүстік Азия елдерінің саяси картасы</a:t>
            </a:r>
            <a:endParaRPr lang="en-US" sz="4450" dirty="0"/>
          </a:p>
        </p:txBody>
      </p:sp>
      <p:pic>
        <p:nvPicPr>
          <p:cNvPr id="3" name="Image 0" descr="preencoded.png"/>
          <p:cNvPicPr>
            <a:picLocks noChangeAspect="1"/>
          </p:cNvPicPr>
          <p:nvPr/>
        </p:nvPicPr>
        <p:blipFill>
          <a:blip r:embed="rId3"/>
          <a:stretch>
            <a:fillRect/>
          </a:stretch>
        </p:blipFill>
        <p:spPr>
          <a:xfrm>
            <a:off x="793790" y="1932980"/>
            <a:ext cx="3005495" cy="1857494"/>
          </a:xfrm>
          <a:prstGeom prst="rect">
            <a:avLst/>
          </a:prstGeom>
        </p:spPr>
      </p:pic>
      <p:sp>
        <p:nvSpPr>
          <p:cNvPr id="4" name="Text 1"/>
          <p:cNvSpPr/>
          <p:nvPr/>
        </p:nvSpPr>
        <p:spPr>
          <a:xfrm>
            <a:off x="793790" y="4073962"/>
            <a:ext cx="3005495" cy="708660"/>
          </a:xfrm>
          <a:prstGeom prst="rect">
            <a:avLst/>
          </a:prstGeom>
          <a:noFill/>
          <a:ln/>
        </p:spPr>
        <p:txBody>
          <a:bodyPr wrap="square" lIns="0" tIns="0" rIns="0" bIns="0" rtlCol="0" anchor="t"/>
          <a:lstStyle/>
          <a:p>
            <a:pPr marL="0" indent="0" algn="l">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Географиялық орналасуы</a:t>
            </a:r>
            <a:endParaRPr lang="en-US" sz="2200" dirty="0"/>
          </a:p>
        </p:txBody>
      </p:sp>
      <p:sp>
        <p:nvSpPr>
          <p:cNvPr id="5" name="Text 2"/>
          <p:cNvSpPr/>
          <p:nvPr/>
        </p:nvSpPr>
        <p:spPr>
          <a:xfrm>
            <a:off x="793790" y="4918710"/>
            <a:ext cx="3005495" cy="2540318"/>
          </a:xfrm>
          <a:prstGeom prst="rect">
            <a:avLst/>
          </a:prstGeom>
          <a:noFill/>
          <a:ln/>
        </p:spPr>
        <p:txBody>
          <a:bodyPr wrap="square" lIns="0" tIns="0" rIns="0" bIns="0" rtlCol="0" anchor="t"/>
          <a:lstStyle/>
          <a:p>
            <a:pPr marL="0" indent="0" algn="l">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Оңтүстік Азия Индия мұхиты мен Гималай таулары арасында орналасқан. Бұл аймақта әртүрлі географиялық ерекшеліктер мен климат жағдайлары бар.</a:t>
            </a:r>
            <a:endParaRPr lang="en-US" sz="1750" dirty="0"/>
          </a:p>
        </p:txBody>
      </p:sp>
      <p:pic>
        <p:nvPicPr>
          <p:cNvPr id="6" name="Image 1" descr="preencoded.png"/>
          <p:cNvPicPr>
            <a:picLocks noChangeAspect="1"/>
          </p:cNvPicPr>
          <p:nvPr/>
        </p:nvPicPr>
        <p:blipFill>
          <a:blip r:embed="rId4"/>
          <a:stretch>
            <a:fillRect/>
          </a:stretch>
        </p:blipFill>
        <p:spPr>
          <a:xfrm>
            <a:off x="4139446" y="1932980"/>
            <a:ext cx="3005614" cy="1857494"/>
          </a:xfrm>
          <a:prstGeom prst="rect">
            <a:avLst/>
          </a:prstGeom>
        </p:spPr>
      </p:pic>
      <p:sp>
        <p:nvSpPr>
          <p:cNvPr id="7" name="Text 3"/>
          <p:cNvSpPr/>
          <p:nvPr/>
        </p:nvSpPr>
        <p:spPr>
          <a:xfrm>
            <a:off x="4139446" y="407396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Халық тығыздығы</a:t>
            </a:r>
            <a:endParaRPr lang="en-US" sz="2200" dirty="0"/>
          </a:p>
        </p:txBody>
      </p:sp>
      <p:sp>
        <p:nvSpPr>
          <p:cNvPr id="8" name="Text 4"/>
          <p:cNvSpPr/>
          <p:nvPr/>
        </p:nvSpPr>
        <p:spPr>
          <a:xfrm>
            <a:off x="4139446" y="4564380"/>
            <a:ext cx="3005614" cy="2540318"/>
          </a:xfrm>
          <a:prstGeom prst="rect">
            <a:avLst/>
          </a:prstGeom>
          <a:noFill/>
          <a:ln/>
        </p:spPr>
        <p:txBody>
          <a:bodyPr wrap="square" lIns="0" tIns="0" rIns="0" bIns="0" rtlCol="0" anchor="t"/>
          <a:lstStyle/>
          <a:p>
            <a:pPr marL="0" indent="0" algn="l">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Оңтүстік Азия әлемдегі халықтың ең көп шоғырланған аймақтарының бірі болып табылады. Бұл аймақта әртүрлі дін мен мәдениеттер бар.</a:t>
            </a:r>
            <a:endParaRPr lang="en-US" sz="1750" dirty="0"/>
          </a:p>
        </p:txBody>
      </p:sp>
      <p:pic>
        <p:nvPicPr>
          <p:cNvPr id="9" name="Image 2" descr="preencoded.png"/>
          <p:cNvPicPr>
            <a:picLocks noChangeAspect="1"/>
          </p:cNvPicPr>
          <p:nvPr/>
        </p:nvPicPr>
        <p:blipFill>
          <a:blip r:embed="rId5"/>
          <a:stretch>
            <a:fillRect/>
          </a:stretch>
        </p:blipFill>
        <p:spPr>
          <a:xfrm>
            <a:off x="7485221" y="1932980"/>
            <a:ext cx="3005614" cy="1857494"/>
          </a:xfrm>
          <a:prstGeom prst="rect">
            <a:avLst/>
          </a:prstGeom>
        </p:spPr>
      </p:pic>
      <p:sp>
        <p:nvSpPr>
          <p:cNvPr id="10" name="Text 5"/>
          <p:cNvSpPr/>
          <p:nvPr/>
        </p:nvSpPr>
        <p:spPr>
          <a:xfrm>
            <a:off x="7485221" y="407396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Экономикалық даму</a:t>
            </a:r>
            <a:endParaRPr lang="en-US" sz="2200" dirty="0"/>
          </a:p>
        </p:txBody>
      </p:sp>
      <p:sp>
        <p:nvSpPr>
          <p:cNvPr id="11" name="Text 6"/>
          <p:cNvSpPr/>
          <p:nvPr/>
        </p:nvSpPr>
        <p:spPr>
          <a:xfrm>
            <a:off x="7485221" y="4564380"/>
            <a:ext cx="3005614" cy="1814513"/>
          </a:xfrm>
          <a:prstGeom prst="rect">
            <a:avLst/>
          </a:prstGeom>
          <a:noFill/>
          <a:ln/>
        </p:spPr>
        <p:txBody>
          <a:bodyPr wrap="square" lIns="0" tIns="0" rIns="0" bIns="0" rtlCol="0" anchor="t"/>
          <a:lstStyle/>
          <a:p>
            <a:pPr marL="0" indent="0" algn="l">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Оңтүстік Азияда әр түрлі экономикалық даму деңгейлері байқалады. Бұл аймақта бай табиғи ресурстар бар.</a:t>
            </a:r>
            <a:endParaRPr lang="en-US" sz="1750" dirty="0"/>
          </a:p>
        </p:txBody>
      </p:sp>
      <p:pic>
        <p:nvPicPr>
          <p:cNvPr id="12" name="Image 3" descr="preencoded.png"/>
          <p:cNvPicPr>
            <a:picLocks noChangeAspect="1"/>
          </p:cNvPicPr>
          <p:nvPr/>
        </p:nvPicPr>
        <p:blipFill>
          <a:blip r:embed="rId6"/>
          <a:stretch>
            <a:fillRect/>
          </a:stretch>
        </p:blipFill>
        <p:spPr>
          <a:xfrm>
            <a:off x="10830997" y="1932980"/>
            <a:ext cx="3005614" cy="1857494"/>
          </a:xfrm>
          <a:prstGeom prst="rect">
            <a:avLst/>
          </a:prstGeom>
        </p:spPr>
      </p:pic>
      <p:sp>
        <p:nvSpPr>
          <p:cNvPr id="13" name="Text 7"/>
          <p:cNvSpPr/>
          <p:nvPr/>
        </p:nvSpPr>
        <p:spPr>
          <a:xfrm>
            <a:off x="10830997" y="4073962"/>
            <a:ext cx="3005614" cy="708660"/>
          </a:xfrm>
          <a:prstGeom prst="rect">
            <a:avLst/>
          </a:prstGeom>
          <a:noFill/>
          <a:ln/>
        </p:spPr>
        <p:txBody>
          <a:bodyPr wrap="square" lIns="0" tIns="0" rIns="0" bIns="0" rtlCol="0" anchor="t"/>
          <a:lstStyle/>
          <a:p>
            <a:pPr marL="0" indent="0" algn="l">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Халықаралық байланыстар</a:t>
            </a:r>
            <a:endParaRPr lang="en-US" sz="2200" dirty="0"/>
          </a:p>
        </p:txBody>
      </p:sp>
      <p:sp>
        <p:nvSpPr>
          <p:cNvPr id="14" name="Text 8"/>
          <p:cNvSpPr/>
          <p:nvPr/>
        </p:nvSpPr>
        <p:spPr>
          <a:xfrm>
            <a:off x="10830997" y="4918710"/>
            <a:ext cx="3005614" cy="2540318"/>
          </a:xfrm>
          <a:prstGeom prst="rect">
            <a:avLst/>
          </a:prstGeom>
          <a:noFill/>
          <a:ln/>
        </p:spPr>
        <p:txBody>
          <a:bodyPr wrap="square" lIns="0" tIns="0" rIns="0" bIns="0" rtlCol="0" anchor="t"/>
          <a:lstStyle/>
          <a:p>
            <a:pPr marL="0" indent="0" algn="l">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Оңтүстік Азия елдерінің арасында тығыз саяси және экономикалық байланыстар бар. Бұл аймақта әртүрлі мәдени және тарихи байланыстар бар.</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019657"/>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201B18"/>
                </a:solidFill>
                <a:latin typeface="Platypi Medium" pitchFamily="34" charset="0"/>
                <a:ea typeface="Platypi Medium" pitchFamily="34" charset="-122"/>
                <a:cs typeface="Platypi Medium" pitchFamily="34" charset="-120"/>
              </a:rPr>
              <a:t>Африка елдерінің саяси картасы</a:t>
            </a:r>
            <a:endParaRPr lang="en-US" sz="4450" dirty="0"/>
          </a:p>
        </p:txBody>
      </p:sp>
      <p:sp>
        <p:nvSpPr>
          <p:cNvPr id="4" name="Text 1"/>
          <p:cNvSpPr/>
          <p:nvPr/>
        </p:nvSpPr>
        <p:spPr>
          <a:xfrm>
            <a:off x="793790" y="3777377"/>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Африка — әлемнің ең ірі құрлығының бірі, саяси картасы көптеген мемлекеттерден тұрады. Континенттің саяси картасы әртүрлі тарихи, саяси және экономикалық факторлардың әсерінен қалыптасты.</a:t>
            </a:r>
            <a:endParaRPr lang="en-US" sz="1750" dirty="0"/>
          </a:p>
        </p:txBody>
      </p:sp>
      <p:sp>
        <p:nvSpPr>
          <p:cNvPr id="5" name="Text 2"/>
          <p:cNvSpPr/>
          <p:nvPr/>
        </p:nvSpPr>
        <p:spPr>
          <a:xfrm>
            <a:off x="793790" y="5484138"/>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Африка елдерінің саяси картасы әртүрлі тәуелсіздік және қарама-қарсылық кезеңдерінен өтті.</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87241" y="618530"/>
            <a:ext cx="11813262" cy="702826"/>
          </a:xfrm>
          <a:prstGeom prst="rect">
            <a:avLst/>
          </a:prstGeom>
          <a:noFill/>
          <a:ln/>
        </p:spPr>
        <p:txBody>
          <a:bodyPr wrap="none" lIns="0" tIns="0" rIns="0" bIns="0" rtlCol="0" anchor="t"/>
          <a:lstStyle/>
          <a:p>
            <a:pPr marL="0" indent="0">
              <a:lnSpc>
                <a:spcPts val="5500"/>
              </a:lnSpc>
              <a:buNone/>
            </a:pPr>
            <a:r>
              <a:rPr lang="en-US" sz="4400" dirty="0">
                <a:solidFill>
                  <a:srgbClr val="201B18"/>
                </a:solidFill>
                <a:latin typeface="Platypi Medium" pitchFamily="34" charset="0"/>
                <a:ea typeface="Platypi Medium" pitchFamily="34" charset="-122"/>
                <a:cs typeface="Platypi Medium" pitchFamily="34" charset="-120"/>
              </a:rPr>
              <a:t>Латын Америкасы елдерінің саяси картасы</a:t>
            </a:r>
            <a:endParaRPr lang="en-US" sz="4400" dirty="0"/>
          </a:p>
        </p:txBody>
      </p:sp>
      <p:pic>
        <p:nvPicPr>
          <p:cNvPr id="3" name="Image 0" descr="preencoded.png"/>
          <p:cNvPicPr>
            <a:picLocks noChangeAspect="1"/>
          </p:cNvPicPr>
          <p:nvPr/>
        </p:nvPicPr>
        <p:blipFill>
          <a:blip r:embed="rId3"/>
          <a:stretch>
            <a:fillRect/>
          </a:stretch>
        </p:blipFill>
        <p:spPr>
          <a:xfrm>
            <a:off x="787241" y="1771174"/>
            <a:ext cx="3010853" cy="1860828"/>
          </a:xfrm>
          <a:prstGeom prst="rect">
            <a:avLst/>
          </a:prstGeom>
        </p:spPr>
      </p:pic>
      <p:sp>
        <p:nvSpPr>
          <p:cNvPr id="4" name="Text 1"/>
          <p:cNvSpPr/>
          <p:nvPr/>
        </p:nvSpPr>
        <p:spPr>
          <a:xfrm>
            <a:off x="787241" y="3913108"/>
            <a:ext cx="2811899" cy="351472"/>
          </a:xfrm>
          <a:prstGeom prst="rect">
            <a:avLst/>
          </a:prstGeom>
          <a:noFill/>
          <a:ln/>
        </p:spPr>
        <p:txBody>
          <a:bodyPr wrap="none" lIns="0" tIns="0" rIns="0" bIns="0" rtlCol="0" anchor="t"/>
          <a:lstStyle/>
          <a:p>
            <a:pPr marL="0" indent="0" algn="l">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Елдердің орналасуы</a:t>
            </a:r>
            <a:endParaRPr lang="en-US" sz="2200" dirty="0"/>
          </a:p>
        </p:txBody>
      </p:sp>
      <p:sp>
        <p:nvSpPr>
          <p:cNvPr id="5" name="Text 2"/>
          <p:cNvSpPr/>
          <p:nvPr/>
        </p:nvSpPr>
        <p:spPr>
          <a:xfrm>
            <a:off x="787241" y="4399478"/>
            <a:ext cx="3010853" cy="2878455"/>
          </a:xfrm>
          <a:prstGeom prst="rect">
            <a:avLst/>
          </a:prstGeom>
          <a:noFill/>
          <a:ln/>
        </p:spPr>
        <p:txBody>
          <a:bodyPr wrap="square" lIns="0" tIns="0" rIns="0" bIns="0" rtlCol="0" anchor="t"/>
          <a:lstStyle/>
          <a:p>
            <a:pPr marL="0" indent="0" algn="l">
              <a:lnSpc>
                <a:spcPts val="2800"/>
              </a:lnSpc>
              <a:buNone/>
            </a:pPr>
            <a:r>
              <a:rPr lang="en-US" sz="1750" dirty="0">
                <a:solidFill>
                  <a:srgbClr val="504C49"/>
                </a:solidFill>
                <a:latin typeface="Source Serif Pro" pitchFamily="34" charset="0"/>
                <a:ea typeface="Source Serif Pro" pitchFamily="34" charset="-122"/>
                <a:cs typeface="Source Serif Pro" pitchFamily="34" charset="-120"/>
              </a:rPr>
              <a:t>Латын Америкасы - әртүрлі елдер мен мәдениеттерден тұратын аймақ. Саяси карта елдердің шекараларын көрсетеді, олардың географиялық орналасуы мен мөлшерін анықтайды.</a:t>
            </a:r>
            <a:endParaRPr lang="en-US" sz="1750" dirty="0"/>
          </a:p>
        </p:txBody>
      </p:sp>
      <p:pic>
        <p:nvPicPr>
          <p:cNvPr id="6" name="Image 1" descr="preencoded.png"/>
          <p:cNvPicPr>
            <a:picLocks noChangeAspect="1"/>
          </p:cNvPicPr>
          <p:nvPr/>
        </p:nvPicPr>
        <p:blipFill>
          <a:blip r:embed="rId4"/>
          <a:stretch>
            <a:fillRect/>
          </a:stretch>
        </p:blipFill>
        <p:spPr>
          <a:xfrm>
            <a:off x="4135517" y="1771174"/>
            <a:ext cx="3010972" cy="1860828"/>
          </a:xfrm>
          <a:prstGeom prst="rect">
            <a:avLst/>
          </a:prstGeom>
        </p:spPr>
      </p:pic>
      <p:sp>
        <p:nvSpPr>
          <p:cNvPr id="7" name="Text 3"/>
          <p:cNvSpPr/>
          <p:nvPr/>
        </p:nvSpPr>
        <p:spPr>
          <a:xfrm>
            <a:off x="4135517" y="3913108"/>
            <a:ext cx="3010972" cy="702945"/>
          </a:xfrm>
          <a:prstGeom prst="rect">
            <a:avLst/>
          </a:prstGeom>
          <a:noFill/>
          <a:ln/>
        </p:spPr>
        <p:txBody>
          <a:bodyPr wrap="square" lIns="0" tIns="0" rIns="0" bIns="0" rtlCol="0" anchor="t"/>
          <a:lstStyle/>
          <a:p>
            <a:pPr marL="0" indent="0" algn="l">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Географиялық ерекшеліктер</a:t>
            </a:r>
            <a:endParaRPr lang="en-US" sz="2200" dirty="0"/>
          </a:p>
        </p:txBody>
      </p:sp>
      <p:sp>
        <p:nvSpPr>
          <p:cNvPr id="8" name="Text 4"/>
          <p:cNvSpPr/>
          <p:nvPr/>
        </p:nvSpPr>
        <p:spPr>
          <a:xfrm>
            <a:off x="4135517" y="4750951"/>
            <a:ext cx="3010972" cy="2878455"/>
          </a:xfrm>
          <a:prstGeom prst="rect">
            <a:avLst/>
          </a:prstGeom>
          <a:noFill/>
          <a:ln/>
        </p:spPr>
        <p:txBody>
          <a:bodyPr wrap="square" lIns="0" tIns="0" rIns="0" bIns="0" rtlCol="0" anchor="t"/>
          <a:lstStyle/>
          <a:p>
            <a:pPr marL="0" indent="0" algn="l">
              <a:lnSpc>
                <a:spcPts val="2800"/>
              </a:lnSpc>
              <a:buNone/>
            </a:pPr>
            <a:r>
              <a:rPr lang="en-US" sz="1750" dirty="0">
                <a:solidFill>
                  <a:srgbClr val="504C49"/>
                </a:solidFill>
                <a:latin typeface="Source Serif Pro" pitchFamily="34" charset="0"/>
                <a:ea typeface="Source Serif Pro" pitchFamily="34" charset="-122"/>
                <a:cs typeface="Source Serif Pro" pitchFamily="34" charset="-120"/>
              </a:rPr>
              <a:t>Латын Америкасы елдерінің географиясы әртүрлі. Анд таулары, Амазон орманы және Тынық мұхиты жағалауы географиялық ерекшеліктерді қалыптастырады.</a:t>
            </a:r>
            <a:endParaRPr lang="en-US" sz="1750" dirty="0"/>
          </a:p>
        </p:txBody>
      </p:sp>
      <p:pic>
        <p:nvPicPr>
          <p:cNvPr id="9" name="Image 2" descr="preencoded.png"/>
          <p:cNvPicPr>
            <a:picLocks noChangeAspect="1"/>
          </p:cNvPicPr>
          <p:nvPr/>
        </p:nvPicPr>
        <p:blipFill>
          <a:blip r:embed="rId5"/>
          <a:stretch>
            <a:fillRect/>
          </a:stretch>
        </p:blipFill>
        <p:spPr>
          <a:xfrm>
            <a:off x="7483912" y="1771174"/>
            <a:ext cx="3010853" cy="1860828"/>
          </a:xfrm>
          <a:prstGeom prst="rect">
            <a:avLst/>
          </a:prstGeom>
        </p:spPr>
      </p:pic>
      <p:sp>
        <p:nvSpPr>
          <p:cNvPr id="10" name="Text 5"/>
          <p:cNvSpPr/>
          <p:nvPr/>
        </p:nvSpPr>
        <p:spPr>
          <a:xfrm>
            <a:off x="7483912" y="3913108"/>
            <a:ext cx="3010853" cy="702945"/>
          </a:xfrm>
          <a:prstGeom prst="rect">
            <a:avLst/>
          </a:prstGeom>
          <a:noFill/>
          <a:ln/>
        </p:spPr>
        <p:txBody>
          <a:bodyPr wrap="square" lIns="0" tIns="0" rIns="0" bIns="0" rtlCol="0" anchor="t"/>
          <a:lstStyle/>
          <a:p>
            <a:pPr marL="0" indent="0" algn="l">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Мемлекеттік құрылымдар</a:t>
            </a:r>
            <a:endParaRPr lang="en-US" sz="2200" dirty="0"/>
          </a:p>
        </p:txBody>
      </p:sp>
      <p:sp>
        <p:nvSpPr>
          <p:cNvPr id="11" name="Text 6"/>
          <p:cNvSpPr/>
          <p:nvPr/>
        </p:nvSpPr>
        <p:spPr>
          <a:xfrm>
            <a:off x="7483912" y="4750951"/>
            <a:ext cx="3010853" cy="2158841"/>
          </a:xfrm>
          <a:prstGeom prst="rect">
            <a:avLst/>
          </a:prstGeom>
          <a:noFill/>
          <a:ln/>
        </p:spPr>
        <p:txBody>
          <a:bodyPr wrap="square" lIns="0" tIns="0" rIns="0" bIns="0" rtlCol="0" anchor="t"/>
          <a:lstStyle/>
          <a:p>
            <a:pPr marL="0" indent="0" algn="l">
              <a:lnSpc>
                <a:spcPts val="2800"/>
              </a:lnSpc>
              <a:buNone/>
            </a:pPr>
            <a:r>
              <a:rPr lang="en-US" sz="1750" dirty="0">
                <a:solidFill>
                  <a:srgbClr val="504C49"/>
                </a:solidFill>
                <a:latin typeface="Source Serif Pro" pitchFamily="34" charset="0"/>
                <a:ea typeface="Source Serif Pro" pitchFamily="34" charset="-122"/>
                <a:cs typeface="Source Serif Pro" pitchFamily="34" charset="-120"/>
              </a:rPr>
              <a:t>Латын Америкасы елдерінің көпшілігі республикалық басқару формасын ұстанады. Әр елдің өзіндік тарихы мен саяси жүйесі бар.</a:t>
            </a:r>
            <a:endParaRPr lang="en-US" sz="1750" dirty="0"/>
          </a:p>
        </p:txBody>
      </p:sp>
      <p:pic>
        <p:nvPicPr>
          <p:cNvPr id="12" name="Image 3" descr="preencoded.png"/>
          <p:cNvPicPr>
            <a:picLocks noChangeAspect="1"/>
          </p:cNvPicPr>
          <p:nvPr/>
        </p:nvPicPr>
        <p:blipFill>
          <a:blip r:embed="rId6"/>
          <a:stretch>
            <a:fillRect/>
          </a:stretch>
        </p:blipFill>
        <p:spPr>
          <a:xfrm>
            <a:off x="10832187" y="1771174"/>
            <a:ext cx="3010972" cy="1860828"/>
          </a:xfrm>
          <a:prstGeom prst="rect">
            <a:avLst/>
          </a:prstGeom>
        </p:spPr>
      </p:pic>
      <p:sp>
        <p:nvSpPr>
          <p:cNvPr id="13" name="Text 7"/>
          <p:cNvSpPr/>
          <p:nvPr/>
        </p:nvSpPr>
        <p:spPr>
          <a:xfrm>
            <a:off x="10832187" y="3913108"/>
            <a:ext cx="3010972" cy="702945"/>
          </a:xfrm>
          <a:prstGeom prst="rect">
            <a:avLst/>
          </a:prstGeom>
          <a:noFill/>
          <a:ln/>
        </p:spPr>
        <p:txBody>
          <a:bodyPr wrap="square" lIns="0" tIns="0" rIns="0" bIns="0" rtlCol="0" anchor="t"/>
          <a:lstStyle/>
          <a:p>
            <a:pPr marL="0" indent="0" algn="l">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Инфрақұрылым және даму</a:t>
            </a:r>
            <a:endParaRPr lang="en-US" sz="2200" dirty="0"/>
          </a:p>
        </p:txBody>
      </p:sp>
      <p:sp>
        <p:nvSpPr>
          <p:cNvPr id="14" name="Text 8"/>
          <p:cNvSpPr/>
          <p:nvPr/>
        </p:nvSpPr>
        <p:spPr>
          <a:xfrm>
            <a:off x="10832187" y="4750951"/>
            <a:ext cx="3010972" cy="2518648"/>
          </a:xfrm>
          <a:prstGeom prst="rect">
            <a:avLst/>
          </a:prstGeom>
          <a:noFill/>
          <a:ln/>
        </p:spPr>
        <p:txBody>
          <a:bodyPr wrap="square" lIns="0" tIns="0" rIns="0" bIns="0" rtlCol="0" anchor="t"/>
          <a:lstStyle/>
          <a:p>
            <a:pPr marL="0" indent="0" algn="l">
              <a:lnSpc>
                <a:spcPts val="2800"/>
              </a:lnSpc>
              <a:buNone/>
            </a:pPr>
            <a:r>
              <a:rPr lang="en-US" sz="1750" dirty="0">
                <a:solidFill>
                  <a:srgbClr val="504C49"/>
                </a:solidFill>
                <a:latin typeface="Source Serif Pro" pitchFamily="34" charset="0"/>
                <a:ea typeface="Source Serif Pro" pitchFamily="34" charset="-122"/>
                <a:cs typeface="Source Serif Pro" pitchFamily="34" charset="-120"/>
              </a:rPr>
              <a:t>Латын Америкасы елдерінің саяси картасы даму деңгейін, инфрақұрылымды, қалалардың орналасуын көрсетеді. Әр елдің даму жолы әртүрлі.</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93852"/>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201B18"/>
                </a:solidFill>
                <a:latin typeface="Platypi Medium" pitchFamily="34" charset="0"/>
                <a:ea typeface="Platypi Medium" pitchFamily="34" charset="-122"/>
                <a:cs typeface="Platypi Medium" pitchFamily="34" charset="-120"/>
              </a:rPr>
              <a:t>Таяу Шығыс елдерінің саяси картасы</a:t>
            </a:r>
            <a:endParaRPr lang="en-US" sz="4450" dirty="0"/>
          </a:p>
        </p:txBody>
      </p:sp>
      <p:sp>
        <p:nvSpPr>
          <p:cNvPr id="4" name="Text 1"/>
          <p:cNvSpPr/>
          <p:nvPr/>
        </p:nvSpPr>
        <p:spPr>
          <a:xfrm>
            <a:off x="793790" y="3051572"/>
            <a:ext cx="7556421" cy="2177415"/>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Таяу Шығыс елдерінің саяси картасы күрделі және динамикалық болып табылады. Бұл аймақта көптеген тарихи, мәдени және діни әртүрлілік бар. Таяу Шығыс елдерінің саяси картасының қалыптасуына көптеген факторлар әсер етті, соның ішінде ұзақ уақыт бойы жалғасып келе жатқан соғыстар, діни шиеленістер, экономикалық даму деңгейінің айырмашылықтары.</a:t>
            </a:r>
            <a:endParaRPr lang="en-US" sz="1750" dirty="0"/>
          </a:p>
        </p:txBody>
      </p:sp>
      <p:sp>
        <p:nvSpPr>
          <p:cNvPr id="5" name="Text 2"/>
          <p:cNvSpPr/>
          <p:nvPr/>
        </p:nvSpPr>
        <p:spPr>
          <a:xfrm>
            <a:off x="793790" y="5484138"/>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Таяу Шығыс елдерінің саяси картасында бірнеше ерекшеліктер бар. Олардың қатарына аумақтық даулар, саяси тұрақсыздық, демократиялық процестердің дамуындағы қиындықтар, экономикалық даму деңгейінің әртүрлілігі жатады.</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432792" y="340043"/>
            <a:ext cx="12590621" cy="386477"/>
          </a:xfrm>
          <a:prstGeom prst="rect">
            <a:avLst/>
          </a:prstGeom>
          <a:noFill/>
          <a:ln/>
        </p:spPr>
        <p:txBody>
          <a:bodyPr wrap="none" lIns="0" tIns="0" rIns="0" bIns="0" rtlCol="0" anchor="t"/>
          <a:lstStyle/>
          <a:p>
            <a:pPr marL="0" indent="0">
              <a:lnSpc>
                <a:spcPts val="3000"/>
              </a:lnSpc>
              <a:buNone/>
            </a:pPr>
            <a:r>
              <a:rPr lang="en-US" sz="2400" dirty="0">
                <a:solidFill>
                  <a:srgbClr val="201B18"/>
                </a:solidFill>
                <a:latin typeface="Platypi Medium" pitchFamily="34" charset="0"/>
                <a:ea typeface="Platypi Medium" pitchFamily="34" charset="-122"/>
                <a:cs typeface="Platypi Medium" pitchFamily="34" charset="-120"/>
              </a:rPr>
              <a:t>Салыстырмалы талдау: Шығыс Еуропа және Орталық Азия елдерінің саяси картасы</a:t>
            </a:r>
            <a:endParaRPr lang="en-US" sz="2400" dirty="0"/>
          </a:p>
        </p:txBody>
      </p:sp>
      <p:sp>
        <p:nvSpPr>
          <p:cNvPr id="3" name="Text 1"/>
          <p:cNvSpPr/>
          <p:nvPr/>
        </p:nvSpPr>
        <p:spPr>
          <a:xfrm>
            <a:off x="432792" y="973812"/>
            <a:ext cx="13764816" cy="395764"/>
          </a:xfrm>
          <a:prstGeom prst="rect">
            <a:avLst/>
          </a:prstGeom>
          <a:noFill/>
          <a:ln/>
        </p:spPr>
        <p:txBody>
          <a:bodyPr wrap="square" lIns="0" tIns="0" rIns="0" bIns="0" rtlCol="0" anchor="t"/>
          <a:lstStyle/>
          <a:p>
            <a:pPr marL="0" indent="0">
              <a:lnSpc>
                <a:spcPts val="1550"/>
              </a:lnSpc>
              <a:buNone/>
            </a:pPr>
            <a:r>
              <a:rPr lang="en-US" sz="950" dirty="0">
                <a:solidFill>
                  <a:srgbClr val="504C49"/>
                </a:solidFill>
                <a:latin typeface="Source Serif Pro" pitchFamily="34" charset="0"/>
                <a:ea typeface="Source Serif Pro" pitchFamily="34" charset="-122"/>
                <a:cs typeface="Source Serif Pro" pitchFamily="34" charset="-120"/>
              </a:rPr>
              <a:t>Шығыс Еуропа мен Орталық Азия елдерінің саяси картасын салыстыра отырып, аймақтардағы мемлекеттердің әртүрлі саяси жүйелері мен тарихының әсерін байқаймыз. Шығыс Еуропада әсіресе Ресеймен және басқа да посткеңестік мемлекеттермен тығыз байланыстар бар. Орталық Азияда мұсылман дінінің ықпалы күшті, бұл аймақтардың саяси картасын қалыптастырған факторлардың бірі.</a:t>
            </a:r>
            <a:endParaRPr lang="en-US" sz="950" dirty="0"/>
          </a:p>
        </p:txBody>
      </p:sp>
      <p:pic>
        <p:nvPicPr>
          <p:cNvPr id="4" name="Image 0" descr="preencoded.png"/>
          <p:cNvPicPr>
            <a:picLocks noChangeAspect="1"/>
          </p:cNvPicPr>
          <p:nvPr/>
        </p:nvPicPr>
        <p:blipFill>
          <a:blip r:embed="rId3"/>
          <a:stretch>
            <a:fillRect/>
          </a:stretch>
        </p:blipFill>
        <p:spPr>
          <a:xfrm>
            <a:off x="2069451" y="1729205"/>
            <a:ext cx="9115479" cy="5002592"/>
          </a:xfrm>
          <a:prstGeom prst="rect">
            <a:avLst/>
          </a:prstGeom>
        </p:spPr>
      </p:pic>
      <p:sp>
        <p:nvSpPr>
          <p:cNvPr id="5" name="Shape 2"/>
          <p:cNvSpPr/>
          <p:nvPr/>
        </p:nvSpPr>
        <p:spPr>
          <a:xfrm>
            <a:off x="8230279" y="6870862"/>
            <a:ext cx="123587" cy="123587"/>
          </a:xfrm>
          <a:prstGeom prst="roundRect">
            <a:avLst>
              <a:gd name="adj" fmla="val 14798"/>
            </a:avLst>
          </a:prstGeom>
          <a:solidFill>
            <a:srgbClr val="3B2312"/>
          </a:solidFill>
          <a:ln/>
        </p:spPr>
        <p:txBody>
          <a:bodyPr/>
          <a:lstStyle/>
          <a:p>
            <a:endParaRPr lang="ru-RU" dirty="0"/>
          </a:p>
        </p:txBody>
      </p:sp>
      <p:sp>
        <p:nvSpPr>
          <p:cNvPr id="6" name="Text 3"/>
          <p:cNvSpPr/>
          <p:nvPr/>
        </p:nvSpPr>
        <p:spPr>
          <a:xfrm>
            <a:off x="8414826" y="6870862"/>
            <a:ext cx="874038" cy="123587"/>
          </a:xfrm>
          <a:prstGeom prst="rect">
            <a:avLst/>
          </a:prstGeom>
          <a:noFill/>
          <a:ln/>
        </p:spPr>
        <p:txBody>
          <a:bodyPr wrap="none" lIns="0" tIns="0" rIns="0" bIns="0" rtlCol="0" anchor="t"/>
          <a:lstStyle/>
          <a:p>
            <a:pPr marL="0" indent="0" algn="l">
              <a:lnSpc>
                <a:spcPts val="950"/>
              </a:lnSpc>
              <a:buNone/>
            </a:pPr>
            <a:r>
              <a:rPr lang="en-US" sz="950" dirty="0">
                <a:solidFill>
                  <a:srgbClr val="504C49"/>
                </a:solidFill>
                <a:latin typeface="Source Serif Pro" pitchFamily="34" charset="0"/>
                <a:ea typeface="Source Serif Pro" pitchFamily="34" charset="-122"/>
                <a:cs typeface="Source Serif Pro" pitchFamily="34" charset="-120"/>
              </a:rPr>
              <a:t>Шығыс Еуропа</a:t>
            </a:r>
            <a:endParaRPr lang="en-US" sz="950" dirty="0"/>
          </a:p>
        </p:txBody>
      </p:sp>
      <p:sp>
        <p:nvSpPr>
          <p:cNvPr id="7" name="Shape 4"/>
          <p:cNvSpPr/>
          <p:nvPr/>
        </p:nvSpPr>
        <p:spPr>
          <a:xfrm>
            <a:off x="9441264" y="6870862"/>
            <a:ext cx="123587" cy="123587"/>
          </a:xfrm>
          <a:prstGeom prst="roundRect">
            <a:avLst>
              <a:gd name="adj" fmla="val 14798"/>
            </a:avLst>
          </a:prstGeom>
          <a:solidFill>
            <a:srgbClr val="C4763E"/>
          </a:solidFill>
          <a:ln/>
        </p:spPr>
        <p:txBody>
          <a:bodyPr/>
          <a:lstStyle/>
          <a:p>
            <a:endParaRPr lang="ru-RU" dirty="0"/>
          </a:p>
        </p:txBody>
      </p:sp>
      <p:sp>
        <p:nvSpPr>
          <p:cNvPr id="8" name="Text 5"/>
          <p:cNvSpPr/>
          <p:nvPr/>
        </p:nvSpPr>
        <p:spPr>
          <a:xfrm>
            <a:off x="9625811" y="6870862"/>
            <a:ext cx="831890" cy="123587"/>
          </a:xfrm>
          <a:prstGeom prst="rect">
            <a:avLst/>
          </a:prstGeom>
          <a:noFill/>
          <a:ln/>
        </p:spPr>
        <p:txBody>
          <a:bodyPr wrap="none" lIns="0" tIns="0" rIns="0" bIns="0" rtlCol="0" anchor="t"/>
          <a:lstStyle/>
          <a:p>
            <a:pPr marL="0" indent="0" algn="l">
              <a:lnSpc>
                <a:spcPts val="950"/>
              </a:lnSpc>
              <a:buNone/>
            </a:pPr>
            <a:r>
              <a:rPr lang="en-US" sz="950" dirty="0">
                <a:solidFill>
                  <a:srgbClr val="504C49"/>
                </a:solidFill>
                <a:latin typeface="Source Serif Pro" pitchFamily="34" charset="0"/>
                <a:ea typeface="Source Serif Pro" pitchFamily="34" charset="-122"/>
                <a:cs typeface="Source Serif Pro" pitchFamily="34" charset="-120"/>
              </a:rPr>
              <a:t>Орталық Азия</a:t>
            </a:r>
            <a:endParaRPr lang="en-US" sz="950" dirty="0"/>
          </a:p>
        </p:txBody>
      </p:sp>
      <p:sp>
        <p:nvSpPr>
          <p:cNvPr id="9" name="Text 6"/>
          <p:cNvSpPr/>
          <p:nvPr/>
        </p:nvSpPr>
        <p:spPr>
          <a:xfrm>
            <a:off x="2482656" y="7133514"/>
            <a:ext cx="13764816" cy="197882"/>
          </a:xfrm>
          <a:prstGeom prst="rect">
            <a:avLst/>
          </a:prstGeom>
          <a:noFill/>
          <a:ln/>
        </p:spPr>
        <p:txBody>
          <a:bodyPr wrap="none" lIns="0" tIns="0" rIns="0" bIns="0" rtlCol="0" anchor="t"/>
          <a:lstStyle/>
          <a:p>
            <a:pPr marL="0" indent="0">
              <a:lnSpc>
                <a:spcPts val="1550"/>
              </a:lnSpc>
              <a:buNone/>
            </a:pPr>
            <a:r>
              <a:rPr lang="en-US" sz="950" dirty="0">
                <a:solidFill>
                  <a:srgbClr val="504C49"/>
                </a:solidFill>
                <a:latin typeface="Source Serif Pro" pitchFamily="34" charset="0"/>
                <a:ea typeface="Source Serif Pro" pitchFamily="34" charset="-122"/>
                <a:cs typeface="Source Serif Pro" pitchFamily="34" charset="-120"/>
              </a:rPr>
              <a:t>Шығыс Еуропада мемлекеттер саны Орталық Азияға қарағанда көп. Бұл Шығыс Еуропаның тарихы мен геосаяси жағдайының ерекшеліктерімен байланысты.</a:t>
            </a:r>
            <a:endParaRPr lang="en-US" sz="9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860631"/>
          </a:xfrm>
          <a:prstGeom prst="rect">
            <a:avLst/>
          </a:prstGeom>
        </p:spPr>
      </p:pic>
      <p:sp>
        <p:nvSpPr>
          <p:cNvPr id="3" name="Text 0"/>
          <p:cNvSpPr/>
          <p:nvPr/>
        </p:nvSpPr>
        <p:spPr>
          <a:xfrm>
            <a:off x="5946100" y="361117"/>
            <a:ext cx="8224599" cy="820817"/>
          </a:xfrm>
          <a:prstGeom prst="rect">
            <a:avLst/>
          </a:prstGeom>
          <a:noFill/>
          <a:ln/>
        </p:spPr>
        <p:txBody>
          <a:bodyPr wrap="square" lIns="0" tIns="0" rIns="0" bIns="0" rtlCol="0" anchor="t"/>
          <a:lstStyle/>
          <a:p>
            <a:pPr marL="0" indent="0">
              <a:lnSpc>
                <a:spcPts val="3200"/>
              </a:lnSpc>
              <a:buNone/>
            </a:pPr>
            <a:r>
              <a:rPr lang="en-US" sz="2550" dirty="0">
                <a:solidFill>
                  <a:srgbClr val="201B18"/>
                </a:solidFill>
                <a:latin typeface="Platypi Medium" pitchFamily="34" charset="0"/>
                <a:ea typeface="Platypi Medium" pitchFamily="34" charset="-122"/>
                <a:cs typeface="Platypi Medium" pitchFamily="34" charset="-120"/>
              </a:rPr>
              <a:t>Салыстырмалы талдау: Оңтүстік Азия және Африка елдерінің саяси картасы</a:t>
            </a:r>
            <a:endParaRPr lang="en-US" sz="2550" dirty="0"/>
          </a:p>
        </p:txBody>
      </p:sp>
      <p:sp>
        <p:nvSpPr>
          <p:cNvPr id="4" name="Text 1"/>
          <p:cNvSpPr/>
          <p:nvPr/>
        </p:nvSpPr>
        <p:spPr>
          <a:xfrm>
            <a:off x="5946100" y="1378863"/>
            <a:ext cx="8224599" cy="420053"/>
          </a:xfrm>
          <a:prstGeom prst="rect">
            <a:avLst/>
          </a:prstGeom>
          <a:noFill/>
          <a:ln/>
        </p:spPr>
        <p:txBody>
          <a:bodyPr wrap="square" lIns="0" tIns="0" rIns="0" bIns="0" rtlCol="0" anchor="t"/>
          <a:lstStyle/>
          <a:p>
            <a:pPr marL="0" indent="0">
              <a:lnSpc>
                <a:spcPts val="1650"/>
              </a:lnSpc>
              <a:buNone/>
            </a:pPr>
            <a:r>
              <a:rPr lang="en-US" sz="1000" dirty="0">
                <a:solidFill>
                  <a:srgbClr val="504C49"/>
                </a:solidFill>
                <a:latin typeface="Source Serif Pro" pitchFamily="34" charset="0"/>
                <a:ea typeface="Source Serif Pro" pitchFamily="34" charset="-122"/>
                <a:cs typeface="Source Serif Pro" pitchFamily="34" charset="-120"/>
              </a:rPr>
              <a:t>Оңтүстік Азия мен Африка елдерінің саяси карталары бір-бірінен айтарлықтай ерекшеленеді. Олардың тарихи дамуы, географиялық орналасуы және этникалық құрамы әртүрлі, бұл олардың саяси картасына әсер етеді.</a:t>
            </a:r>
            <a:endParaRPr lang="en-US" sz="1000" dirty="0"/>
          </a:p>
        </p:txBody>
      </p:sp>
      <p:sp>
        <p:nvSpPr>
          <p:cNvPr id="5" name="Text 2"/>
          <p:cNvSpPr/>
          <p:nvPr/>
        </p:nvSpPr>
        <p:spPr>
          <a:xfrm>
            <a:off x="5946100" y="1946672"/>
            <a:ext cx="8224599" cy="420053"/>
          </a:xfrm>
          <a:prstGeom prst="rect">
            <a:avLst/>
          </a:prstGeom>
          <a:noFill/>
          <a:ln/>
        </p:spPr>
        <p:txBody>
          <a:bodyPr wrap="square" lIns="0" tIns="0" rIns="0" bIns="0" rtlCol="0" anchor="t"/>
          <a:lstStyle/>
          <a:p>
            <a:pPr marL="0" indent="0">
              <a:lnSpc>
                <a:spcPts val="1650"/>
              </a:lnSpc>
              <a:buNone/>
            </a:pPr>
            <a:r>
              <a:rPr lang="en-US" sz="1000" dirty="0">
                <a:solidFill>
                  <a:srgbClr val="504C49"/>
                </a:solidFill>
                <a:latin typeface="Source Serif Pro" pitchFamily="34" charset="0"/>
                <a:ea typeface="Source Serif Pro" pitchFamily="34" charset="-122"/>
                <a:cs typeface="Source Serif Pro" pitchFamily="34" charset="-120"/>
              </a:rPr>
              <a:t>Оңтүстік Азиядағы мемлекеттердің көпшілігі британдық колонизация кезеңінде қалыптасқан. Ал Африка елдерінің саяси картасы көбінесе XIX ғасырдағы Еуропалық империализмнің нәтижесінде қалыптасқан.</a:t>
            </a:r>
            <a:endParaRPr lang="en-US" sz="1000" dirty="0"/>
          </a:p>
        </p:txBody>
      </p:sp>
      <p:sp>
        <p:nvSpPr>
          <p:cNvPr id="6" name="Text 3"/>
          <p:cNvSpPr/>
          <p:nvPr/>
        </p:nvSpPr>
        <p:spPr>
          <a:xfrm>
            <a:off x="5946100" y="2514481"/>
            <a:ext cx="8224599" cy="210026"/>
          </a:xfrm>
          <a:prstGeom prst="rect">
            <a:avLst/>
          </a:prstGeom>
          <a:noFill/>
          <a:ln/>
        </p:spPr>
        <p:txBody>
          <a:bodyPr wrap="none" lIns="0" tIns="0" rIns="0" bIns="0" rtlCol="0" anchor="t"/>
          <a:lstStyle/>
          <a:p>
            <a:pPr marL="0" indent="0">
              <a:lnSpc>
                <a:spcPts val="1650"/>
              </a:lnSpc>
              <a:buNone/>
            </a:pPr>
            <a:r>
              <a:rPr lang="en-US" sz="1000" dirty="0">
                <a:solidFill>
                  <a:srgbClr val="504C49"/>
                </a:solidFill>
                <a:latin typeface="Source Serif Pro" pitchFamily="34" charset="0"/>
                <a:ea typeface="Source Serif Pro" pitchFamily="34" charset="-122"/>
                <a:cs typeface="Source Serif Pro" pitchFamily="34" charset="-120"/>
              </a:rPr>
              <a:t>Оңтүстік Азиядағы мемлекеттердің көпшілігі демократиялық режимге ие, ал Африкада авторитарлық режимдер басым.</a:t>
            </a:r>
            <a:endParaRPr lang="en-US" sz="1000" dirty="0"/>
          </a:p>
        </p:txBody>
      </p:sp>
      <p:pic>
        <p:nvPicPr>
          <p:cNvPr id="7" name="Image 1" descr="preencoded.png"/>
          <p:cNvPicPr>
            <a:picLocks noChangeAspect="1"/>
          </p:cNvPicPr>
          <p:nvPr/>
        </p:nvPicPr>
        <p:blipFill>
          <a:blip r:embed="rId4"/>
          <a:stretch>
            <a:fillRect/>
          </a:stretch>
        </p:blipFill>
        <p:spPr>
          <a:xfrm>
            <a:off x="5946100" y="2872264"/>
            <a:ext cx="8224599" cy="562725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236589"/>
          </a:xfrm>
          <a:prstGeom prst="rect">
            <a:avLst/>
          </a:prstGeom>
        </p:spPr>
      </p:pic>
      <p:sp>
        <p:nvSpPr>
          <p:cNvPr id="3" name="Text 0"/>
          <p:cNvSpPr/>
          <p:nvPr/>
        </p:nvSpPr>
        <p:spPr>
          <a:xfrm>
            <a:off x="626150" y="2728555"/>
            <a:ext cx="13378101" cy="1118235"/>
          </a:xfrm>
          <a:prstGeom prst="rect">
            <a:avLst/>
          </a:prstGeom>
          <a:noFill/>
          <a:ln/>
        </p:spPr>
        <p:txBody>
          <a:bodyPr wrap="square" lIns="0" tIns="0" rIns="0" bIns="0" rtlCol="0" anchor="t"/>
          <a:lstStyle/>
          <a:p>
            <a:pPr marL="0" indent="0">
              <a:lnSpc>
                <a:spcPts val="4400"/>
              </a:lnSpc>
              <a:buNone/>
            </a:pPr>
            <a:r>
              <a:rPr lang="en-US" sz="3500" dirty="0">
                <a:solidFill>
                  <a:srgbClr val="201B18"/>
                </a:solidFill>
                <a:latin typeface="Platypi Medium" pitchFamily="34" charset="0"/>
                <a:ea typeface="Platypi Medium" pitchFamily="34" charset="-122"/>
                <a:cs typeface="Platypi Medium" pitchFamily="34" charset="-120"/>
              </a:rPr>
              <a:t>Салыстырмалы талдау: Латын Америкасы және Таяу Шығыс елдерінің саяси картасы</a:t>
            </a:r>
            <a:endParaRPr lang="en-US" sz="3500" dirty="0"/>
          </a:p>
        </p:txBody>
      </p:sp>
      <p:sp>
        <p:nvSpPr>
          <p:cNvPr id="4" name="Text 1"/>
          <p:cNvSpPr/>
          <p:nvPr/>
        </p:nvSpPr>
        <p:spPr>
          <a:xfrm>
            <a:off x="626150" y="4115157"/>
            <a:ext cx="13378101" cy="572453"/>
          </a:xfrm>
          <a:prstGeom prst="rect">
            <a:avLst/>
          </a:prstGeom>
          <a:noFill/>
          <a:ln/>
        </p:spPr>
        <p:txBody>
          <a:bodyPr wrap="square" lIns="0" tIns="0" rIns="0" bIns="0" rtlCol="0" anchor="t"/>
          <a:lstStyle/>
          <a:p>
            <a:pPr marL="0" indent="0">
              <a:lnSpc>
                <a:spcPts val="2250"/>
              </a:lnSpc>
              <a:buNone/>
            </a:pPr>
            <a:r>
              <a:rPr lang="en-US" sz="1400" dirty="0">
                <a:solidFill>
                  <a:srgbClr val="504C49"/>
                </a:solidFill>
                <a:latin typeface="Source Serif Pro" pitchFamily="34" charset="0"/>
                <a:ea typeface="Source Serif Pro" pitchFamily="34" charset="-122"/>
                <a:cs typeface="Source Serif Pro" pitchFamily="34" charset="-120"/>
              </a:rPr>
              <a:t>Латын Америкасы және Таяу Шығыс елдерінің саяси картасын салыстыруда бірнеше айырмашылықтарды байқауға болады. Латын Америкасында елдердің шекаралары көбінесе тарихы бойынша қалыптасқан болса, Таяу Шығыста территориалды даулар жиі кездеседі.</a:t>
            </a:r>
            <a:endParaRPr lang="en-US" sz="1400" dirty="0"/>
          </a:p>
        </p:txBody>
      </p:sp>
      <p:sp>
        <p:nvSpPr>
          <p:cNvPr id="5" name="Text 2"/>
          <p:cNvSpPr/>
          <p:nvPr/>
        </p:nvSpPr>
        <p:spPr>
          <a:xfrm>
            <a:off x="626150" y="4888825"/>
            <a:ext cx="13378101" cy="572453"/>
          </a:xfrm>
          <a:prstGeom prst="rect">
            <a:avLst/>
          </a:prstGeom>
          <a:noFill/>
          <a:ln/>
        </p:spPr>
        <p:txBody>
          <a:bodyPr wrap="square" lIns="0" tIns="0" rIns="0" bIns="0" rtlCol="0" anchor="t"/>
          <a:lstStyle/>
          <a:p>
            <a:pPr marL="0" indent="0">
              <a:lnSpc>
                <a:spcPts val="2250"/>
              </a:lnSpc>
              <a:buNone/>
            </a:pPr>
            <a:r>
              <a:rPr lang="en-US" sz="1400" dirty="0">
                <a:solidFill>
                  <a:srgbClr val="504C49"/>
                </a:solidFill>
                <a:latin typeface="Source Serif Pro" pitchFamily="34" charset="0"/>
                <a:ea typeface="Source Serif Pro" pitchFamily="34" charset="-122"/>
                <a:cs typeface="Source Serif Pro" pitchFamily="34" charset="-120"/>
              </a:rPr>
              <a:t>Латын Америкасы елдерінің көпшілігі дербес мемлекет ретінде 19 ғасырда қалыптасқан, ал Таяу Шығыс елдерінің көпшілігі 20 ғасырда ғана тәуелсіздік алған. Бұл айырмашылық елдердің саяси және экономикалық дамуына әсер етеді.</a:t>
            </a:r>
            <a:endParaRPr lang="en-US" sz="1400" dirty="0"/>
          </a:p>
        </p:txBody>
      </p:sp>
      <p:sp>
        <p:nvSpPr>
          <p:cNvPr id="6" name="Shape 3"/>
          <p:cNvSpPr/>
          <p:nvPr/>
        </p:nvSpPr>
        <p:spPr>
          <a:xfrm>
            <a:off x="626150" y="5662493"/>
            <a:ext cx="13378101" cy="2079308"/>
          </a:xfrm>
          <a:prstGeom prst="roundRect">
            <a:avLst>
              <a:gd name="adj" fmla="val 1291"/>
            </a:avLst>
          </a:prstGeom>
          <a:noFill/>
          <a:ln w="7620">
            <a:solidFill>
              <a:srgbClr val="000000">
                <a:alpha val="8000"/>
              </a:srgbClr>
            </a:solidFill>
            <a:prstDash val="solid"/>
          </a:ln>
        </p:spPr>
        <p:txBody>
          <a:bodyPr/>
          <a:lstStyle/>
          <a:p>
            <a:endParaRPr lang="ru-RU" dirty="0"/>
          </a:p>
        </p:txBody>
      </p:sp>
      <p:sp>
        <p:nvSpPr>
          <p:cNvPr id="7" name="Shape 4"/>
          <p:cNvSpPr/>
          <p:nvPr/>
        </p:nvSpPr>
        <p:spPr>
          <a:xfrm>
            <a:off x="633770" y="5670113"/>
            <a:ext cx="13362861" cy="516017"/>
          </a:xfrm>
          <a:prstGeom prst="rect">
            <a:avLst/>
          </a:prstGeom>
          <a:solidFill>
            <a:srgbClr val="FFFFFF">
              <a:alpha val="4000"/>
            </a:srgbClr>
          </a:solidFill>
          <a:ln/>
        </p:spPr>
        <p:txBody>
          <a:bodyPr/>
          <a:lstStyle/>
          <a:p>
            <a:endParaRPr lang="ru-RU" dirty="0"/>
          </a:p>
        </p:txBody>
      </p:sp>
      <p:sp>
        <p:nvSpPr>
          <p:cNvPr id="8" name="Text 5"/>
          <p:cNvSpPr/>
          <p:nvPr/>
        </p:nvSpPr>
        <p:spPr>
          <a:xfrm>
            <a:off x="812602" y="5785009"/>
            <a:ext cx="6319957" cy="286226"/>
          </a:xfrm>
          <a:prstGeom prst="rect">
            <a:avLst/>
          </a:prstGeom>
          <a:noFill/>
          <a:ln/>
        </p:spPr>
        <p:txBody>
          <a:bodyPr wrap="none" lIns="0" tIns="0" rIns="0" bIns="0" rtlCol="0" anchor="t"/>
          <a:lstStyle/>
          <a:p>
            <a:pPr marL="0" indent="0">
              <a:lnSpc>
                <a:spcPts val="2250"/>
              </a:lnSpc>
              <a:buNone/>
            </a:pPr>
            <a:r>
              <a:rPr lang="en-US" sz="1400" dirty="0">
                <a:solidFill>
                  <a:srgbClr val="504C49"/>
                </a:solidFill>
                <a:latin typeface="Source Serif Pro" pitchFamily="34" charset="0"/>
                <a:ea typeface="Source Serif Pro" pitchFamily="34" charset="-122"/>
                <a:cs typeface="Source Serif Pro" pitchFamily="34" charset="-120"/>
              </a:rPr>
              <a:t>Латын Америкасы</a:t>
            </a:r>
            <a:endParaRPr lang="en-US" sz="1400" dirty="0"/>
          </a:p>
        </p:txBody>
      </p:sp>
      <p:sp>
        <p:nvSpPr>
          <p:cNvPr id="9" name="Text 6"/>
          <p:cNvSpPr/>
          <p:nvPr/>
        </p:nvSpPr>
        <p:spPr>
          <a:xfrm>
            <a:off x="7497842" y="5785009"/>
            <a:ext cx="6319957" cy="286226"/>
          </a:xfrm>
          <a:prstGeom prst="rect">
            <a:avLst/>
          </a:prstGeom>
          <a:noFill/>
          <a:ln/>
        </p:spPr>
        <p:txBody>
          <a:bodyPr wrap="none" lIns="0" tIns="0" rIns="0" bIns="0" rtlCol="0" anchor="t"/>
          <a:lstStyle/>
          <a:p>
            <a:pPr marL="0" indent="0">
              <a:lnSpc>
                <a:spcPts val="2250"/>
              </a:lnSpc>
              <a:buNone/>
            </a:pPr>
            <a:r>
              <a:rPr lang="en-US" sz="1400" dirty="0">
                <a:solidFill>
                  <a:srgbClr val="504C49"/>
                </a:solidFill>
                <a:latin typeface="Source Serif Pro" pitchFamily="34" charset="0"/>
                <a:ea typeface="Source Serif Pro" pitchFamily="34" charset="-122"/>
                <a:cs typeface="Source Serif Pro" pitchFamily="34" charset="-120"/>
              </a:rPr>
              <a:t>Таяу Шығыс</a:t>
            </a:r>
            <a:endParaRPr lang="en-US" sz="1400" dirty="0"/>
          </a:p>
        </p:txBody>
      </p:sp>
      <p:sp>
        <p:nvSpPr>
          <p:cNvPr id="10" name="Shape 7"/>
          <p:cNvSpPr/>
          <p:nvPr/>
        </p:nvSpPr>
        <p:spPr>
          <a:xfrm>
            <a:off x="633770" y="6186130"/>
            <a:ext cx="13362861" cy="516017"/>
          </a:xfrm>
          <a:prstGeom prst="rect">
            <a:avLst/>
          </a:prstGeom>
          <a:solidFill>
            <a:srgbClr val="000000">
              <a:alpha val="4000"/>
            </a:srgbClr>
          </a:solidFill>
          <a:ln/>
        </p:spPr>
        <p:txBody>
          <a:bodyPr/>
          <a:lstStyle/>
          <a:p>
            <a:endParaRPr lang="ru-RU" dirty="0"/>
          </a:p>
        </p:txBody>
      </p:sp>
      <p:sp>
        <p:nvSpPr>
          <p:cNvPr id="11" name="Text 8"/>
          <p:cNvSpPr/>
          <p:nvPr/>
        </p:nvSpPr>
        <p:spPr>
          <a:xfrm>
            <a:off x="812602" y="6301026"/>
            <a:ext cx="6319957" cy="286226"/>
          </a:xfrm>
          <a:prstGeom prst="rect">
            <a:avLst/>
          </a:prstGeom>
          <a:noFill/>
          <a:ln/>
        </p:spPr>
        <p:txBody>
          <a:bodyPr wrap="none" lIns="0" tIns="0" rIns="0" bIns="0" rtlCol="0" anchor="t"/>
          <a:lstStyle/>
          <a:p>
            <a:pPr marL="0" indent="0">
              <a:lnSpc>
                <a:spcPts val="2250"/>
              </a:lnSpc>
              <a:buNone/>
            </a:pPr>
            <a:r>
              <a:rPr lang="en-US" sz="1400" dirty="0">
                <a:solidFill>
                  <a:srgbClr val="504C49"/>
                </a:solidFill>
                <a:latin typeface="Source Serif Pro" pitchFamily="34" charset="0"/>
                <a:ea typeface="Source Serif Pro" pitchFamily="34" charset="-122"/>
                <a:cs typeface="Source Serif Pro" pitchFamily="34" charset="-120"/>
              </a:rPr>
              <a:t>Елдердің шекаралары тарих бойынша қалыптасқан</a:t>
            </a:r>
            <a:endParaRPr lang="en-US" sz="1400" dirty="0"/>
          </a:p>
        </p:txBody>
      </p:sp>
      <p:sp>
        <p:nvSpPr>
          <p:cNvPr id="12" name="Text 9"/>
          <p:cNvSpPr/>
          <p:nvPr/>
        </p:nvSpPr>
        <p:spPr>
          <a:xfrm>
            <a:off x="7497842" y="6301026"/>
            <a:ext cx="6319957" cy="286226"/>
          </a:xfrm>
          <a:prstGeom prst="rect">
            <a:avLst/>
          </a:prstGeom>
          <a:noFill/>
          <a:ln/>
        </p:spPr>
        <p:txBody>
          <a:bodyPr wrap="none" lIns="0" tIns="0" rIns="0" bIns="0" rtlCol="0" anchor="t"/>
          <a:lstStyle/>
          <a:p>
            <a:pPr marL="0" indent="0">
              <a:lnSpc>
                <a:spcPts val="2250"/>
              </a:lnSpc>
              <a:buNone/>
            </a:pPr>
            <a:r>
              <a:rPr lang="en-US" sz="1400" dirty="0">
                <a:solidFill>
                  <a:srgbClr val="504C49"/>
                </a:solidFill>
                <a:latin typeface="Source Serif Pro" pitchFamily="34" charset="0"/>
                <a:ea typeface="Source Serif Pro" pitchFamily="34" charset="-122"/>
                <a:cs typeface="Source Serif Pro" pitchFamily="34" charset="-120"/>
              </a:rPr>
              <a:t>Территориалды даулар жиі кездеседі</a:t>
            </a:r>
            <a:endParaRPr lang="en-US" sz="1400" dirty="0"/>
          </a:p>
        </p:txBody>
      </p:sp>
      <p:sp>
        <p:nvSpPr>
          <p:cNvPr id="13" name="Shape 10"/>
          <p:cNvSpPr/>
          <p:nvPr/>
        </p:nvSpPr>
        <p:spPr>
          <a:xfrm>
            <a:off x="633770" y="6702147"/>
            <a:ext cx="13362861" cy="516017"/>
          </a:xfrm>
          <a:prstGeom prst="rect">
            <a:avLst/>
          </a:prstGeom>
          <a:solidFill>
            <a:srgbClr val="FFFFFF">
              <a:alpha val="4000"/>
            </a:srgbClr>
          </a:solidFill>
          <a:ln/>
        </p:spPr>
        <p:txBody>
          <a:bodyPr/>
          <a:lstStyle/>
          <a:p>
            <a:endParaRPr lang="ru-RU" dirty="0"/>
          </a:p>
        </p:txBody>
      </p:sp>
      <p:sp>
        <p:nvSpPr>
          <p:cNvPr id="14" name="Text 11"/>
          <p:cNvSpPr/>
          <p:nvPr/>
        </p:nvSpPr>
        <p:spPr>
          <a:xfrm>
            <a:off x="812602" y="6817043"/>
            <a:ext cx="6319957" cy="286226"/>
          </a:xfrm>
          <a:prstGeom prst="rect">
            <a:avLst/>
          </a:prstGeom>
          <a:noFill/>
          <a:ln/>
        </p:spPr>
        <p:txBody>
          <a:bodyPr wrap="none" lIns="0" tIns="0" rIns="0" bIns="0" rtlCol="0" anchor="t"/>
          <a:lstStyle/>
          <a:p>
            <a:pPr marL="0" indent="0">
              <a:lnSpc>
                <a:spcPts val="2250"/>
              </a:lnSpc>
              <a:buNone/>
            </a:pPr>
            <a:r>
              <a:rPr lang="en-US" sz="1400" dirty="0">
                <a:solidFill>
                  <a:srgbClr val="504C49"/>
                </a:solidFill>
                <a:latin typeface="Source Serif Pro" pitchFamily="34" charset="0"/>
                <a:ea typeface="Source Serif Pro" pitchFamily="34" charset="-122"/>
                <a:cs typeface="Source Serif Pro" pitchFamily="34" charset="-120"/>
              </a:rPr>
              <a:t>19 ғасырда тәуелсіздік алған</a:t>
            </a:r>
            <a:endParaRPr lang="en-US" sz="1400" dirty="0"/>
          </a:p>
        </p:txBody>
      </p:sp>
      <p:sp>
        <p:nvSpPr>
          <p:cNvPr id="15" name="Text 12"/>
          <p:cNvSpPr/>
          <p:nvPr/>
        </p:nvSpPr>
        <p:spPr>
          <a:xfrm>
            <a:off x="7497842" y="6817043"/>
            <a:ext cx="6319957" cy="286226"/>
          </a:xfrm>
          <a:prstGeom prst="rect">
            <a:avLst/>
          </a:prstGeom>
          <a:noFill/>
          <a:ln/>
        </p:spPr>
        <p:txBody>
          <a:bodyPr wrap="none" lIns="0" tIns="0" rIns="0" bIns="0" rtlCol="0" anchor="t"/>
          <a:lstStyle/>
          <a:p>
            <a:pPr marL="0" indent="0">
              <a:lnSpc>
                <a:spcPts val="2250"/>
              </a:lnSpc>
              <a:buNone/>
            </a:pPr>
            <a:r>
              <a:rPr lang="en-US" sz="1400" dirty="0">
                <a:solidFill>
                  <a:srgbClr val="504C49"/>
                </a:solidFill>
                <a:latin typeface="Source Serif Pro" pitchFamily="34" charset="0"/>
                <a:ea typeface="Source Serif Pro" pitchFamily="34" charset="-122"/>
                <a:cs typeface="Source Serif Pro" pitchFamily="34" charset="-120"/>
              </a:rPr>
              <a:t>20 ғасырда тәуелсіздік алған</a:t>
            </a:r>
            <a:endParaRPr lang="en-US" sz="1400" dirty="0"/>
          </a:p>
        </p:txBody>
      </p:sp>
      <p:sp>
        <p:nvSpPr>
          <p:cNvPr id="16" name="Shape 13"/>
          <p:cNvSpPr/>
          <p:nvPr/>
        </p:nvSpPr>
        <p:spPr>
          <a:xfrm>
            <a:off x="633770" y="7218164"/>
            <a:ext cx="13362861" cy="516017"/>
          </a:xfrm>
          <a:prstGeom prst="rect">
            <a:avLst/>
          </a:prstGeom>
          <a:solidFill>
            <a:srgbClr val="000000">
              <a:alpha val="4000"/>
            </a:srgbClr>
          </a:solidFill>
          <a:ln/>
        </p:spPr>
        <p:txBody>
          <a:bodyPr/>
          <a:lstStyle/>
          <a:p>
            <a:endParaRPr lang="ru-RU" dirty="0"/>
          </a:p>
        </p:txBody>
      </p:sp>
      <p:sp>
        <p:nvSpPr>
          <p:cNvPr id="17" name="Text 14"/>
          <p:cNvSpPr/>
          <p:nvPr/>
        </p:nvSpPr>
        <p:spPr>
          <a:xfrm>
            <a:off x="812602" y="7333059"/>
            <a:ext cx="6319957" cy="286226"/>
          </a:xfrm>
          <a:prstGeom prst="rect">
            <a:avLst/>
          </a:prstGeom>
          <a:noFill/>
          <a:ln/>
        </p:spPr>
        <p:txBody>
          <a:bodyPr wrap="none" lIns="0" tIns="0" rIns="0" bIns="0" rtlCol="0" anchor="t"/>
          <a:lstStyle/>
          <a:p>
            <a:pPr marL="0" indent="0">
              <a:lnSpc>
                <a:spcPts val="2250"/>
              </a:lnSpc>
              <a:buNone/>
            </a:pPr>
            <a:r>
              <a:rPr lang="en-US" sz="1400" dirty="0">
                <a:solidFill>
                  <a:srgbClr val="504C49"/>
                </a:solidFill>
                <a:latin typeface="Source Serif Pro" pitchFamily="34" charset="0"/>
                <a:ea typeface="Source Serif Pro" pitchFamily="34" charset="-122"/>
                <a:cs typeface="Source Serif Pro" pitchFamily="34" charset="-120"/>
              </a:rPr>
              <a:t>Демократиялық жүйе басым</a:t>
            </a:r>
            <a:endParaRPr lang="en-US" sz="1400" dirty="0"/>
          </a:p>
        </p:txBody>
      </p:sp>
      <p:sp>
        <p:nvSpPr>
          <p:cNvPr id="18" name="Text 15"/>
          <p:cNvSpPr/>
          <p:nvPr/>
        </p:nvSpPr>
        <p:spPr>
          <a:xfrm>
            <a:off x="7497842" y="7333059"/>
            <a:ext cx="6319957" cy="286226"/>
          </a:xfrm>
          <a:prstGeom prst="rect">
            <a:avLst/>
          </a:prstGeom>
          <a:noFill/>
          <a:ln/>
        </p:spPr>
        <p:txBody>
          <a:bodyPr wrap="none" lIns="0" tIns="0" rIns="0" bIns="0" rtlCol="0" anchor="t"/>
          <a:lstStyle/>
          <a:p>
            <a:pPr marL="0" indent="0">
              <a:lnSpc>
                <a:spcPts val="2250"/>
              </a:lnSpc>
              <a:buNone/>
            </a:pPr>
            <a:r>
              <a:rPr lang="en-US" sz="1400" dirty="0">
                <a:solidFill>
                  <a:srgbClr val="504C49"/>
                </a:solidFill>
                <a:latin typeface="Source Serif Pro" pitchFamily="34" charset="0"/>
                <a:ea typeface="Source Serif Pro" pitchFamily="34" charset="-122"/>
                <a:cs typeface="Source Serif Pro" pitchFamily="34" charset="-120"/>
              </a:rPr>
              <a:t>Авторитарлық режимдер жиі кездеседі</a:t>
            </a:r>
            <a:endParaRPr lang="en-US"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658416" y="517327"/>
            <a:ext cx="13313569" cy="1175861"/>
          </a:xfrm>
          <a:prstGeom prst="rect">
            <a:avLst/>
          </a:prstGeom>
          <a:noFill/>
          <a:ln/>
        </p:spPr>
        <p:txBody>
          <a:bodyPr wrap="square" lIns="0" tIns="0" rIns="0" bIns="0" rtlCol="0" anchor="t"/>
          <a:lstStyle/>
          <a:p>
            <a:pPr marL="0" indent="0">
              <a:lnSpc>
                <a:spcPts val="4600"/>
              </a:lnSpc>
              <a:buNone/>
            </a:pPr>
            <a:r>
              <a:rPr lang="en-US" sz="3700" dirty="0">
                <a:solidFill>
                  <a:srgbClr val="201B18"/>
                </a:solidFill>
                <a:latin typeface="Platypi Medium" pitchFamily="34" charset="0"/>
                <a:ea typeface="Platypi Medium" pitchFamily="34" charset="-122"/>
                <a:cs typeface="Platypi Medium" pitchFamily="34" charset="-120"/>
              </a:rPr>
              <a:t>Жекелеген аймақтар мен елдердің саяси картасындағы өзгерістер</a:t>
            </a:r>
            <a:endParaRPr lang="en-US" sz="3700" dirty="0"/>
          </a:p>
        </p:txBody>
      </p:sp>
      <p:sp>
        <p:nvSpPr>
          <p:cNvPr id="3" name="Shape 1"/>
          <p:cNvSpPr/>
          <p:nvPr/>
        </p:nvSpPr>
        <p:spPr>
          <a:xfrm>
            <a:off x="658416" y="2069425"/>
            <a:ext cx="1664137" cy="1083945"/>
          </a:xfrm>
          <a:prstGeom prst="roundRect">
            <a:avLst>
              <a:gd name="adj" fmla="val 2604"/>
            </a:avLst>
          </a:prstGeom>
          <a:solidFill>
            <a:srgbClr val="F9F7F7"/>
          </a:solidFill>
          <a:ln/>
        </p:spPr>
        <p:txBody>
          <a:bodyPr/>
          <a:lstStyle/>
          <a:p>
            <a:endParaRPr lang="ru-RU" dirty="0"/>
          </a:p>
        </p:txBody>
      </p:sp>
      <p:sp>
        <p:nvSpPr>
          <p:cNvPr id="4" name="Text 2"/>
          <p:cNvSpPr/>
          <p:nvPr/>
        </p:nvSpPr>
        <p:spPr>
          <a:xfrm>
            <a:off x="846534" y="2423279"/>
            <a:ext cx="105608" cy="376238"/>
          </a:xfrm>
          <a:prstGeom prst="rect">
            <a:avLst/>
          </a:prstGeom>
          <a:noFill/>
          <a:ln/>
        </p:spPr>
        <p:txBody>
          <a:bodyPr wrap="none" lIns="0" tIns="0" rIns="0" bIns="0" rtlCol="0" anchor="t"/>
          <a:lstStyle/>
          <a:p>
            <a:pPr marL="0" indent="0" algn="ctr">
              <a:lnSpc>
                <a:spcPts val="2950"/>
              </a:lnSpc>
              <a:buNone/>
            </a:pPr>
            <a:r>
              <a:rPr lang="en-US" sz="1850" dirty="0">
                <a:solidFill>
                  <a:srgbClr val="504C49"/>
                </a:solidFill>
                <a:latin typeface="Platypi Medium" pitchFamily="34" charset="0"/>
                <a:ea typeface="Platypi Medium" pitchFamily="34" charset="-122"/>
                <a:cs typeface="Platypi Medium" pitchFamily="34" charset="-120"/>
              </a:rPr>
              <a:t>1</a:t>
            </a:r>
            <a:endParaRPr lang="en-US" sz="1850" dirty="0"/>
          </a:p>
        </p:txBody>
      </p:sp>
      <p:sp>
        <p:nvSpPr>
          <p:cNvPr id="5" name="Text 3"/>
          <p:cNvSpPr/>
          <p:nvPr/>
        </p:nvSpPr>
        <p:spPr>
          <a:xfrm>
            <a:off x="2510671" y="2257544"/>
            <a:ext cx="3133725" cy="293846"/>
          </a:xfrm>
          <a:prstGeom prst="rect">
            <a:avLst/>
          </a:prstGeom>
          <a:noFill/>
          <a:ln/>
        </p:spPr>
        <p:txBody>
          <a:bodyPr wrap="none" lIns="0" tIns="0" rIns="0" bIns="0" rtlCol="0" anchor="t"/>
          <a:lstStyle/>
          <a:p>
            <a:pPr marL="0" indent="0" algn="l">
              <a:lnSpc>
                <a:spcPts val="2300"/>
              </a:lnSpc>
              <a:buNone/>
            </a:pPr>
            <a:r>
              <a:rPr lang="en-US" sz="1850" dirty="0">
                <a:solidFill>
                  <a:srgbClr val="504C49"/>
                </a:solidFill>
                <a:latin typeface="Platypi Medium" pitchFamily="34" charset="0"/>
                <a:ea typeface="Platypi Medium" pitchFamily="34" charset="-122"/>
                <a:cs typeface="Platypi Medium" pitchFamily="34" charset="-120"/>
              </a:rPr>
              <a:t>Саяси режимдердің өзгеруі</a:t>
            </a:r>
            <a:endParaRPr lang="en-US" sz="1850" dirty="0"/>
          </a:p>
        </p:txBody>
      </p:sp>
      <p:sp>
        <p:nvSpPr>
          <p:cNvPr id="6" name="Text 4"/>
          <p:cNvSpPr/>
          <p:nvPr/>
        </p:nvSpPr>
        <p:spPr>
          <a:xfrm>
            <a:off x="2510671" y="2664262"/>
            <a:ext cx="4668560" cy="300990"/>
          </a:xfrm>
          <a:prstGeom prst="rect">
            <a:avLst/>
          </a:prstGeom>
          <a:noFill/>
          <a:ln/>
        </p:spPr>
        <p:txBody>
          <a:bodyPr wrap="none" lIns="0" tIns="0" rIns="0" bIns="0" rtlCol="0" anchor="t"/>
          <a:lstStyle/>
          <a:p>
            <a:pPr marL="0" indent="0" algn="l">
              <a:lnSpc>
                <a:spcPts val="2350"/>
              </a:lnSpc>
              <a:buNone/>
            </a:pPr>
            <a:r>
              <a:rPr lang="en-US" sz="1450" dirty="0">
                <a:solidFill>
                  <a:srgbClr val="504C49"/>
                </a:solidFill>
                <a:latin typeface="Source Serif Pro" pitchFamily="34" charset="0"/>
                <a:ea typeface="Source Serif Pro" pitchFamily="34" charset="-122"/>
                <a:cs typeface="Source Serif Pro" pitchFamily="34" charset="-120"/>
              </a:rPr>
              <a:t>Революциялар, төңкерістер және саяси қозғалыстар</a:t>
            </a:r>
            <a:endParaRPr lang="en-US" sz="1450" dirty="0"/>
          </a:p>
        </p:txBody>
      </p:sp>
      <p:sp>
        <p:nvSpPr>
          <p:cNvPr id="7" name="Shape 5"/>
          <p:cNvSpPr/>
          <p:nvPr/>
        </p:nvSpPr>
        <p:spPr>
          <a:xfrm>
            <a:off x="2416612" y="3143845"/>
            <a:ext cx="11461313" cy="11430"/>
          </a:xfrm>
          <a:prstGeom prst="roundRect">
            <a:avLst>
              <a:gd name="adj" fmla="val 246919"/>
            </a:avLst>
          </a:prstGeom>
          <a:solidFill>
            <a:srgbClr val="D8D4D4"/>
          </a:solidFill>
          <a:ln/>
        </p:spPr>
        <p:txBody>
          <a:bodyPr/>
          <a:lstStyle/>
          <a:p>
            <a:endParaRPr lang="ru-RU" dirty="0"/>
          </a:p>
        </p:txBody>
      </p:sp>
      <p:sp>
        <p:nvSpPr>
          <p:cNvPr id="8" name="Shape 6"/>
          <p:cNvSpPr/>
          <p:nvPr/>
        </p:nvSpPr>
        <p:spPr>
          <a:xfrm>
            <a:off x="658416" y="3247430"/>
            <a:ext cx="3328392" cy="1083945"/>
          </a:xfrm>
          <a:prstGeom prst="roundRect">
            <a:avLst>
              <a:gd name="adj" fmla="val 2604"/>
            </a:avLst>
          </a:prstGeom>
          <a:solidFill>
            <a:srgbClr val="F9F7F7"/>
          </a:solidFill>
          <a:ln/>
        </p:spPr>
        <p:txBody>
          <a:bodyPr/>
          <a:lstStyle/>
          <a:p>
            <a:endParaRPr lang="ru-RU" dirty="0"/>
          </a:p>
        </p:txBody>
      </p:sp>
      <p:sp>
        <p:nvSpPr>
          <p:cNvPr id="9" name="Text 7"/>
          <p:cNvSpPr/>
          <p:nvPr/>
        </p:nvSpPr>
        <p:spPr>
          <a:xfrm>
            <a:off x="846534" y="3601283"/>
            <a:ext cx="151924" cy="376238"/>
          </a:xfrm>
          <a:prstGeom prst="rect">
            <a:avLst/>
          </a:prstGeom>
          <a:noFill/>
          <a:ln/>
        </p:spPr>
        <p:txBody>
          <a:bodyPr wrap="none" lIns="0" tIns="0" rIns="0" bIns="0" rtlCol="0" anchor="t"/>
          <a:lstStyle/>
          <a:p>
            <a:pPr marL="0" indent="0" algn="ctr">
              <a:lnSpc>
                <a:spcPts val="2950"/>
              </a:lnSpc>
              <a:buNone/>
            </a:pPr>
            <a:r>
              <a:rPr lang="en-US" sz="1850" dirty="0">
                <a:solidFill>
                  <a:srgbClr val="504C49"/>
                </a:solidFill>
                <a:latin typeface="Platypi Medium" pitchFamily="34" charset="0"/>
                <a:ea typeface="Platypi Medium" pitchFamily="34" charset="-122"/>
                <a:cs typeface="Platypi Medium" pitchFamily="34" charset="-120"/>
              </a:rPr>
              <a:t>2</a:t>
            </a:r>
            <a:endParaRPr lang="en-US" sz="1850" dirty="0"/>
          </a:p>
        </p:txBody>
      </p:sp>
      <p:sp>
        <p:nvSpPr>
          <p:cNvPr id="10" name="Text 8"/>
          <p:cNvSpPr/>
          <p:nvPr/>
        </p:nvSpPr>
        <p:spPr>
          <a:xfrm>
            <a:off x="4174927" y="3435548"/>
            <a:ext cx="2650688" cy="293846"/>
          </a:xfrm>
          <a:prstGeom prst="rect">
            <a:avLst/>
          </a:prstGeom>
          <a:noFill/>
          <a:ln/>
        </p:spPr>
        <p:txBody>
          <a:bodyPr wrap="none" lIns="0" tIns="0" rIns="0" bIns="0" rtlCol="0" anchor="t"/>
          <a:lstStyle/>
          <a:p>
            <a:pPr marL="0" indent="0" algn="l">
              <a:lnSpc>
                <a:spcPts val="2300"/>
              </a:lnSpc>
              <a:buNone/>
            </a:pPr>
            <a:r>
              <a:rPr lang="en-US" sz="1850" dirty="0">
                <a:solidFill>
                  <a:srgbClr val="504C49"/>
                </a:solidFill>
                <a:latin typeface="Platypi Medium" pitchFamily="34" charset="0"/>
                <a:ea typeface="Platypi Medium" pitchFamily="34" charset="-122"/>
                <a:cs typeface="Platypi Medium" pitchFamily="34" charset="-120"/>
              </a:rPr>
              <a:t>Шекаралардың өзгеруі</a:t>
            </a:r>
            <a:endParaRPr lang="en-US" sz="1850" dirty="0"/>
          </a:p>
        </p:txBody>
      </p:sp>
      <p:sp>
        <p:nvSpPr>
          <p:cNvPr id="11" name="Text 9"/>
          <p:cNvSpPr/>
          <p:nvPr/>
        </p:nvSpPr>
        <p:spPr>
          <a:xfrm>
            <a:off x="4174927" y="3842266"/>
            <a:ext cx="3749040" cy="300990"/>
          </a:xfrm>
          <a:prstGeom prst="rect">
            <a:avLst/>
          </a:prstGeom>
          <a:noFill/>
          <a:ln/>
        </p:spPr>
        <p:txBody>
          <a:bodyPr wrap="none" lIns="0" tIns="0" rIns="0" bIns="0" rtlCol="0" anchor="t"/>
          <a:lstStyle/>
          <a:p>
            <a:pPr marL="0" indent="0" algn="l">
              <a:lnSpc>
                <a:spcPts val="2350"/>
              </a:lnSpc>
              <a:buNone/>
            </a:pPr>
            <a:r>
              <a:rPr lang="en-US" sz="1450" dirty="0">
                <a:solidFill>
                  <a:srgbClr val="504C49"/>
                </a:solidFill>
                <a:latin typeface="Source Serif Pro" pitchFamily="34" charset="0"/>
                <a:ea typeface="Source Serif Pro" pitchFamily="34" charset="-122"/>
                <a:cs typeface="Source Serif Pro" pitchFamily="34" charset="-120"/>
              </a:rPr>
              <a:t>Соғыстар, келісімдер және тәуелсіздік алу</a:t>
            </a:r>
            <a:endParaRPr lang="en-US" sz="1450" dirty="0"/>
          </a:p>
        </p:txBody>
      </p:sp>
      <p:sp>
        <p:nvSpPr>
          <p:cNvPr id="12" name="Shape 10"/>
          <p:cNvSpPr/>
          <p:nvPr/>
        </p:nvSpPr>
        <p:spPr>
          <a:xfrm>
            <a:off x="4080867" y="4321850"/>
            <a:ext cx="9797058" cy="11430"/>
          </a:xfrm>
          <a:prstGeom prst="roundRect">
            <a:avLst>
              <a:gd name="adj" fmla="val 246919"/>
            </a:avLst>
          </a:prstGeom>
          <a:solidFill>
            <a:srgbClr val="D8D4D4"/>
          </a:solidFill>
          <a:ln/>
        </p:spPr>
        <p:txBody>
          <a:bodyPr/>
          <a:lstStyle/>
          <a:p>
            <a:endParaRPr lang="ru-RU" dirty="0"/>
          </a:p>
        </p:txBody>
      </p:sp>
      <p:sp>
        <p:nvSpPr>
          <p:cNvPr id="13" name="Shape 11"/>
          <p:cNvSpPr/>
          <p:nvPr/>
        </p:nvSpPr>
        <p:spPr>
          <a:xfrm>
            <a:off x="658416" y="4425434"/>
            <a:ext cx="4992529" cy="1083945"/>
          </a:xfrm>
          <a:prstGeom prst="roundRect">
            <a:avLst>
              <a:gd name="adj" fmla="val 2604"/>
            </a:avLst>
          </a:prstGeom>
          <a:solidFill>
            <a:srgbClr val="F9F7F7"/>
          </a:solidFill>
          <a:ln/>
        </p:spPr>
        <p:txBody>
          <a:bodyPr/>
          <a:lstStyle/>
          <a:p>
            <a:endParaRPr lang="ru-RU" dirty="0"/>
          </a:p>
        </p:txBody>
      </p:sp>
      <p:sp>
        <p:nvSpPr>
          <p:cNvPr id="14" name="Text 12"/>
          <p:cNvSpPr/>
          <p:nvPr/>
        </p:nvSpPr>
        <p:spPr>
          <a:xfrm>
            <a:off x="846534" y="4779288"/>
            <a:ext cx="146804" cy="376238"/>
          </a:xfrm>
          <a:prstGeom prst="rect">
            <a:avLst/>
          </a:prstGeom>
          <a:noFill/>
          <a:ln/>
        </p:spPr>
        <p:txBody>
          <a:bodyPr wrap="none" lIns="0" tIns="0" rIns="0" bIns="0" rtlCol="0" anchor="t"/>
          <a:lstStyle/>
          <a:p>
            <a:pPr marL="0" indent="0" algn="ctr">
              <a:lnSpc>
                <a:spcPts val="2950"/>
              </a:lnSpc>
              <a:buNone/>
            </a:pPr>
            <a:r>
              <a:rPr lang="en-US" sz="1850" dirty="0">
                <a:solidFill>
                  <a:srgbClr val="504C49"/>
                </a:solidFill>
                <a:latin typeface="Platypi Medium" pitchFamily="34" charset="0"/>
                <a:ea typeface="Platypi Medium" pitchFamily="34" charset="-122"/>
                <a:cs typeface="Platypi Medium" pitchFamily="34" charset="-120"/>
              </a:rPr>
              <a:t>3</a:t>
            </a:r>
            <a:endParaRPr lang="en-US" sz="1850" dirty="0"/>
          </a:p>
        </p:txBody>
      </p:sp>
      <p:sp>
        <p:nvSpPr>
          <p:cNvPr id="15" name="Text 13"/>
          <p:cNvSpPr/>
          <p:nvPr/>
        </p:nvSpPr>
        <p:spPr>
          <a:xfrm>
            <a:off x="5839063" y="4613553"/>
            <a:ext cx="4755118" cy="293846"/>
          </a:xfrm>
          <a:prstGeom prst="rect">
            <a:avLst/>
          </a:prstGeom>
          <a:noFill/>
          <a:ln/>
        </p:spPr>
        <p:txBody>
          <a:bodyPr wrap="none" lIns="0" tIns="0" rIns="0" bIns="0" rtlCol="0" anchor="t"/>
          <a:lstStyle/>
          <a:p>
            <a:pPr marL="0" indent="0" algn="l">
              <a:lnSpc>
                <a:spcPts val="2300"/>
              </a:lnSpc>
              <a:buNone/>
            </a:pPr>
            <a:r>
              <a:rPr lang="en-US" sz="1850" dirty="0">
                <a:solidFill>
                  <a:srgbClr val="504C49"/>
                </a:solidFill>
                <a:latin typeface="Platypi Medium" pitchFamily="34" charset="0"/>
                <a:ea typeface="Platypi Medium" pitchFamily="34" charset="-122"/>
                <a:cs typeface="Platypi Medium" pitchFamily="34" charset="-120"/>
              </a:rPr>
              <a:t>Әкімшілік-аумақтық бөліністердің өзгеруі</a:t>
            </a:r>
            <a:endParaRPr lang="en-US" sz="1850" dirty="0"/>
          </a:p>
        </p:txBody>
      </p:sp>
      <p:sp>
        <p:nvSpPr>
          <p:cNvPr id="16" name="Text 14"/>
          <p:cNvSpPr/>
          <p:nvPr/>
        </p:nvSpPr>
        <p:spPr>
          <a:xfrm>
            <a:off x="5839063" y="5020270"/>
            <a:ext cx="4755118" cy="300990"/>
          </a:xfrm>
          <a:prstGeom prst="rect">
            <a:avLst/>
          </a:prstGeom>
          <a:noFill/>
          <a:ln/>
        </p:spPr>
        <p:txBody>
          <a:bodyPr wrap="none" lIns="0" tIns="0" rIns="0" bIns="0" rtlCol="0" anchor="t"/>
          <a:lstStyle/>
          <a:p>
            <a:pPr marL="0" indent="0" algn="l">
              <a:lnSpc>
                <a:spcPts val="2350"/>
              </a:lnSpc>
              <a:buNone/>
            </a:pPr>
            <a:r>
              <a:rPr lang="en-US" sz="1450" dirty="0">
                <a:solidFill>
                  <a:srgbClr val="504C49"/>
                </a:solidFill>
                <a:latin typeface="Source Serif Pro" pitchFamily="34" charset="0"/>
                <a:ea typeface="Source Serif Pro" pitchFamily="34" charset="-122"/>
                <a:cs typeface="Source Serif Pro" pitchFamily="34" charset="-120"/>
              </a:rPr>
              <a:t>Жаңа облыстардың құрылуы, бірігуі немесе бөлінуі</a:t>
            </a:r>
            <a:endParaRPr lang="en-US" sz="1450" dirty="0"/>
          </a:p>
        </p:txBody>
      </p:sp>
      <p:sp>
        <p:nvSpPr>
          <p:cNvPr id="17" name="Shape 15"/>
          <p:cNvSpPr/>
          <p:nvPr/>
        </p:nvSpPr>
        <p:spPr>
          <a:xfrm>
            <a:off x="5745004" y="5499854"/>
            <a:ext cx="8132921" cy="11430"/>
          </a:xfrm>
          <a:prstGeom prst="roundRect">
            <a:avLst>
              <a:gd name="adj" fmla="val 246919"/>
            </a:avLst>
          </a:prstGeom>
          <a:solidFill>
            <a:srgbClr val="D8D4D4"/>
          </a:solidFill>
          <a:ln/>
        </p:spPr>
        <p:txBody>
          <a:bodyPr/>
          <a:lstStyle/>
          <a:p>
            <a:endParaRPr lang="ru-RU" dirty="0"/>
          </a:p>
        </p:txBody>
      </p:sp>
      <p:sp>
        <p:nvSpPr>
          <p:cNvPr id="18" name="Shape 16"/>
          <p:cNvSpPr/>
          <p:nvPr/>
        </p:nvSpPr>
        <p:spPr>
          <a:xfrm>
            <a:off x="658416" y="5603438"/>
            <a:ext cx="6656784" cy="1083945"/>
          </a:xfrm>
          <a:prstGeom prst="roundRect">
            <a:avLst>
              <a:gd name="adj" fmla="val 2604"/>
            </a:avLst>
          </a:prstGeom>
          <a:solidFill>
            <a:srgbClr val="F9F7F7"/>
          </a:solidFill>
          <a:ln/>
        </p:spPr>
        <p:txBody>
          <a:bodyPr/>
          <a:lstStyle/>
          <a:p>
            <a:endParaRPr lang="ru-RU" dirty="0"/>
          </a:p>
        </p:txBody>
      </p:sp>
      <p:sp>
        <p:nvSpPr>
          <p:cNvPr id="19" name="Text 17"/>
          <p:cNvSpPr/>
          <p:nvPr/>
        </p:nvSpPr>
        <p:spPr>
          <a:xfrm>
            <a:off x="846534" y="5957292"/>
            <a:ext cx="156686" cy="376238"/>
          </a:xfrm>
          <a:prstGeom prst="rect">
            <a:avLst/>
          </a:prstGeom>
          <a:noFill/>
          <a:ln/>
        </p:spPr>
        <p:txBody>
          <a:bodyPr wrap="none" lIns="0" tIns="0" rIns="0" bIns="0" rtlCol="0" anchor="t"/>
          <a:lstStyle/>
          <a:p>
            <a:pPr marL="0" indent="0" algn="ctr">
              <a:lnSpc>
                <a:spcPts val="2950"/>
              </a:lnSpc>
              <a:buNone/>
            </a:pPr>
            <a:r>
              <a:rPr lang="en-US" sz="1850" dirty="0">
                <a:solidFill>
                  <a:srgbClr val="504C49"/>
                </a:solidFill>
                <a:latin typeface="Platypi Medium" pitchFamily="34" charset="0"/>
                <a:ea typeface="Platypi Medium" pitchFamily="34" charset="-122"/>
                <a:cs typeface="Platypi Medium" pitchFamily="34" charset="-120"/>
              </a:rPr>
              <a:t>4</a:t>
            </a:r>
            <a:endParaRPr lang="en-US" sz="1850" dirty="0"/>
          </a:p>
        </p:txBody>
      </p:sp>
      <p:sp>
        <p:nvSpPr>
          <p:cNvPr id="20" name="Text 18"/>
          <p:cNvSpPr/>
          <p:nvPr/>
        </p:nvSpPr>
        <p:spPr>
          <a:xfrm>
            <a:off x="7503319" y="5791557"/>
            <a:ext cx="2698194" cy="293846"/>
          </a:xfrm>
          <a:prstGeom prst="rect">
            <a:avLst/>
          </a:prstGeom>
          <a:noFill/>
          <a:ln/>
        </p:spPr>
        <p:txBody>
          <a:bodyPr wrap="none" lIns="0" tIns="0" rIns="0" bIns="0" rtlCol="0" anchor="t"/>
          <a:lstStyle/>
          <a:p>
            <a:pPr marL="0" indent="0" algn="l">
              <a:lnSpc>
                <a:spcPts val="2300"/>
              </a:lnSpc>
              <a:buNone/>
            </a:pPr>
            <a:r>
              <a:rPr lang="en-US" sz="1850" dirty="0">
                <a:solidFill>
                  <a:srgbClr val="504C49"/>
                </a:solidFill>
                <a:latin typeface="Platypi Medium" pitchFamily="34" charset="0"/>
                <a:ea typeface="Platypi Medium" pitchFamily="34" charset="-122"/>
                <a:cs typeface="Platypi Medium" pitchFamily="34" charset="-120"/>
              </a:rPr>
              <a:t>Халық санының өзгеруі</a:t>
            </a:r>
            <a:endParaRPr lang="en-US" sz="1850" dirty="0"/>
          </a:p>
        </p:txBody>
      </p:sp>
      <p:sp>
        <p:nvSpPr>
          <p:cNvPr id="21" name="Text 19"/>
          <p:cNvSpPr/>
          <p:nvPr/>
        </p:nvSpPr>
        <p:spPr>
          <a:xfrm>
            <a:off x="7503319" y="6198275"/>
            <a:ext cx="4246602" cy="300990"/>
          </a:xfrm>
          <a:prstGeom prst="rect">
            <a:avLst/>
          </a:prstGeom>
          <a:noFill/>
          <a:ln/>
        </p:spPr>
        <p:txBody>
          <a:bodyPr wrap="none" lIns="0" tIns="0" rIns="0" bIns="0" rtlCol="0" anchor="t"/>
          <a:lstStyle/>
          <a:p>
            <a:pPr marL="0" indent="0" algn="l">
              <a:lnSpc>
                <a:spcPts val="2350"/>
              </a:lnSpc>
              <a:buNone/>
            </a:pPr>
            <a:r>
              <a:rPr lang="en-US" sz="1450" dirty="0">
                <a:solidFill>
                  <a:srgbClr val="504C49"/>
                </a:solidFill>
                <a:latin typeface="Source Serif Pro" pitchFamily="34" charset="0"/>
                <a:ea typeface="Source Serif Pro" pitchFamily="34" charset="-122"/>
                <a:cs typeface="Source Serif Pro" pitchFamily="34" charset="-120"/>
              </a:rPr>
              <a:t>Миграция, туу және өлім деңгейлерінің өзгеруі</a:t>
            </a:r>
            <a:endParaRPr lang="en-US" sz="1450" dirty="0"/>
          </a:p>
        </p:txBody>
      </p:sp>
      <p:sp>
        <p:nvSpPr>
          <p:cNvPr id="22" name="Text 20"/>
          <p:cNvSpPr/>
          <p:nvPr/>
        </p:nvSpPr>
        <p:spPr>
          <a:xfrm>
            <a:off x="658416" y="6898958"/>
            <a:ext cx="13313569" cy="300990"/>
          </a:xfrm>
          <a:prstGeom prst="rect">
            <a:avLst/>
          </a:prstGeom>
          <a:noFill/>
          <a:ln/>
        </p:spPr>
        <p:txBody>
          <a:bodyPr wrap="none" lIns="0" tIns="0" rIns="0" bIns="0" rtlCol="0" anchor="t"/>
          <a:lstStyle/>
          <a:p>
            <a:pPr marL="0" indent="0">
              <a:lnSpc>
                <a:spcPts val="2350"/>
              </a:lnSpc>
              <a:buNone/>
            </a:pPr>
            <a:r>
              <a:rPr lang="en-US" sz="1450" dirty="0">
                <a:solidFill>
                  <a:srgbClr val="504C49"/>
                </a:solidFill>
                <a:latin typeface="Source Serif Pro" pitchFamily="34" charset="0"/>
                <a:ea typeface="Source Serif Pro" pitchFamily="34" charset="-122"/>
                <a:cs typeface="Source Serif Pro" pitchFamily="34" charset="-120"/>
              </a:rPr>
              <a:t>Саяси картаның өзгерістері әдетте саяси, экономикалық және әлеуметтік факторларға байланысты.</a:t>
            </a:r>
            <a:endParaRPr lang="en-US" sz="1450" dirty="0"/>
          </a:p>
        </p:txBody>
      </p:sp>
      <p:sp>
        <p:nvSpPr>
          <p:cNvPr id="23" name="Text 21"/>
          <p:cNvSpPr/>
          <p:nvPr/>
        </p:nvSpPr>
        <p:spPr>
          <a:xfrm>
            <a:off x="658416" y="7411522"/>
            <a:ext cx="13313569" cy="300990"/>
          </a:xfrm>
          <a:prstGeom prst="rect">
            <a:avLst/>
          </a:prstGeom>
          <a:noFill/>
          <a:ln/>
        </p:spPr>
        <p:txBody>
          <a:bodyPr wrap="none" lIns="0" tIns="0" rIns="0" bIns="0" rtlCol="0" anchor="t"/>
          <a:lstStyle/>
          <a:p>
            <a:pPr marL="0" indent="0">
              <a:lnSpc>
                <a:spcPts val="2350"/>
              </a:lnSpc>
              <a:buNone/>
            </a:pPr>
            <a:r>
              <a:rPr lang="en-US" sz="1450" dirty="0">
                <a:solidFill>
                  <a:srgbClr val="504C49"/>
                </a:solidFill>
                <a:latin typeface="Source Serif Pro" pitchFamily="34" charset="0"/>
                <a:ea typeface="Source Serif Pro" pitchFamily="34" charset="-122"/>
                <a:cs typeface="Source Serif Pro" pitchFamily="34" charset="-120"/>
              </a:rPr>
              <a:t>Мысалы, 1991 жылы Кеңес Одағының ыдырауы, бұл 15 тәуелсіз мемлекеттің пайда болуына әкелді.</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1032986"/>
            <a:ext cx="13042821" cy="1417558"/>
          </a:xfrm>
          <a:prstGeom prst="rect">
            <a:avLst/>
          </a:prstGeom>
          <a:noFill/>
          <a:ln/>
        </p:spPr>
        <p:txBody>
          <a:bodyPr wrap="square" lIns="0" tIns="0" rIns="0" bIns="0" rtlCol="0" anchor="t"/>
          <a:lstStyle/>
          <a:p>
            <a:pPr marL="0" indent="0">
              <a:lnSpc>
                <a:spcPts val="5550"/>
              </a:lnSpc>
              <a:buNone/>
            </a:pPr>
            <a:r>
              <a:rPr lang="en-US" sz="4450" dirty="0">
                <a:solidFill>
                  <a:srgbClr val="201B18"/>
                </a:solidFill>
                <a:latin typeface="Platypi Medium" pitchFamily="34" charset="0"/>
                <a:ea typeface="Platypi Medium" pitchFamily="34" charset="-122"/>
                <a:cs typeface="Platypi Medium" pitchFamily="34" charset="-120"/>
              </a:rPr>
              <a:t>Саяси картаның қазіргі жағдайы және болашағы</a:t>
            </a:r>
            <a:endParaRPr lang="en-US" sz="4450" dirty="0"/>
          </a:p>
        </p:txBody>
      </p:sp>
      <p:sp>
        <p:nvSpPr>
          <p:cNvPr id="3" name="Shape 1"/>
          <p:cNvSpPr/>
          <p:nvPr/>
        </p:nvSpPr>
        <p:spPr>
          <a:xfrm>
            <a:off x="793790" y="2904173"/>
            <a:ext cx="6408063" cy="2032754"/>
          </a:xfrm>
          <a:prstGeom prst="roundRect">
            <a:avLst>
              <a:gd name="adj" fmla="val 1674"/>
            </a:avLst>
          </a:prstGeom>
          <a:solidFill>
            <a:srgbClr val="F9F7F7"/>
          </a:solidFill>
          <a:ln/>
        </p:spPr>
        <p:txBody>
          <a:bodyPr/>
          <a:lstStyle/>
          <a:p>
            <a:endParaRPr lang="ru-RU" dirty="0"/>
          </a:p>
        </p:txBody>
      </p:sp>
      <p:sp>
        <p:nvSpPr>
          <p:cNvPr id="4" name="Text 2"/>
          <p:cNvSpPr/>
          <p:nvPr/>
        </p:nvSpPr>
        <p:spPr>
          <a:xfrm>
            <a:off x="1020604" y="3130987"/>
            <a:ext cx="2835235" cy="354330"/>
          </a:xfrm>
          <a:prstGeom prst="rect">
            <a:avLst/>
          </a:prstGeom>
          <a:noFill/>
          <a:ln/>
        </p:spPr>
        <p:txBody>
          <a:bodyPr wrap="none" lIns="0" tIns="0" rIns="0" bIns="0" rtlCol="0" anchor="t"/>
          <a:lstStyle/>
          <a:p>
            <a:pPr marL="0" indent="0">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Дүниежүзілік саясат</a:t>
            </a:r>
            <a:endParaRPr lang="en-US" sz="2200" dirty="0"/>
          </a:p>
        </p:txBody>
      </p:sp>
      <p:sp>
        <p:nvSpPr>
          <p:cNvPr id="5" name="Text 3"/>
          <p:cNvSpPr/>
          <p:nvPr/>
        </p:nvSpPr>
        <p:spPr>
          <a:xfrm>
            <a:off x="1020604" y="3621405"/>
            <a:ext cx="5954435" cy="1088708"/>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Әлемдегі саяси карта тез өзгеріп жатыр, бұл елдер арасындағы қарым-қатынастар мен аймақтық шиеленістерге әсер етеді.</a:t>
            </a:r>
            <a:endParaRPr lang="en-US" sz="1750" dirty="0"/>
          </a:p>
        </p:txBody>
      </p:sp>
      <p:sp>
        <p:nvSpPr>
          <p:cNvPr id="6" name="Shape 4"/>
          <p:cNvSpPr/>
          <p:nvPr/>
        </p:nvSpPr>
        <p:spPr>
          <a:xfrm>
            <a:off x="7428667" y="2904173"/>
            <a:ext cx="6408063" cy="2032754"/>
          </a:xfrm>
          <a:prstGeom prst="roundRect">
            <a:avLst>
              <a:gd name="adj" fmla="val 1674"/>
            </a:avLst>
          </a:prstGeom>
          <a:solidFill>
            <a:srgbClr val="F9F7F7"/>
          </a:solidFill>
          <a:ln/>
        </p:spPr>
        <p:txBody>
          <a:bodyPr/>
          <a:lstStyle/>
          <a:p>
            <a:endParaRPr lang="ru-RU" dirty="0"/>
          </a:p>
        </p:txBody>
      </p:sp>
      <p:sp>
        <p:nvSpPr>
          <p:cNvPr id="7" name="Text 5"/>
          <p:cNvSpPr/>
          <p:nvPr/>
        </p:nvSpPr>
        <p:spPr>
          <a:xfrm>
            <a:off x="7655481" y="3130987"/>
            <a:ext cx="3311962" cy="354330"/>
          </a:xfrm>
          <a:prstGeom prst="rect">
            <a:avLst/>
          </a:prstGeom>
          <a:noFill/>
          <a:ln/>
        </p:spPr>
        <p:txBody>
          <a:bodyPr wrap="none" lIns="0" tIns="0" rIns="0" bIns="0" rtlCol="0" anchor="t"/>
          <a:lstStyle/>
          <a:p>
            <a:pPr marL="0" indent="0">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Глобализацияның әсері</a:t>
            </a:r>
            <a:endParaRPr lang="en-US" sz="2200" dirty="0"/>
          </a:p>
        </p:txBody>
      </p:sp>
      <p:sp>
        <p:nvSpPr>
          <p:cNvPr id="8" name="Text 6"/>
          <p:cNvSpPr/>
          <p:nvPr/>
        </p:nvSpPr>
        <p:spPr>
          <a:xfrm>
            <a:off x="7655481" y="3621405"/>
            <a:ext cx="5954435" cy="1088708"/>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Глобализация әлемдік саяси картаны қайта құруда. Бұл елдердің бір-біріне тәуелділігін арттырып, жаңа саяси одақтардың пайда болуына әкелуде.</a:t>
            </a:r>
            <a:endParaRPr lang="en-US" sz="1750" dirty="0"/>
          </a:p>
        </p:txBody>
      </p:sp>
      <p:sp>
        <p:nvSpPr>
          <p:cNvPr id="9" name="Shape 7"/>
          <p:cNvSpPr/>
          <p:nvPr/>
        </p:nvSpPr>
        <p:spPr>
          <a:xfrm>
            <a:off x="793790" y="5163741"/>
            <a:ext cx="6408063" cy="2032754"/>
          </a:xfrm>
          <a:prstGeom prst="roundRect">
            <a:avLst>
              <a:gd name="adj" fmla="val 1674"/>
            </a:avLst>
          </a:prstGeom>
          <a:solidFill>
            <a:srgbClr val="F9F7F7"/>
          </a:solidFill>
          <a:ln/>
        </p:spPr>
        <p:txBody>
          <a:bodyPr/>
          <a:lstStyle/>
          <a:p>
            <a:endParaRPr lang="ru-RU" dirty="0"/>
          </a:p>
        </p:txBody>
      </p:sp>
      <p:sp>
        <p:nvSpPr>
          <p:cNvPr id="10" name="Text 8"/>
          <p:cNvSpPr/>
          <p:nvPr/>
        </p:nvSpPr>
        <p:spPr>
          <a:xfrm>
            <a:off x="1020604" y="5390555"/>
            <a:ext cx="2883932" cy="354330"/>
          </a:xfrm>
          <a:prstGeom prst="rect">
            <a:avLst/>
          </a:prstGeom>
          <a:noFill/>
          <a:ln/>
        </p:spPr>
        <p:txBody>
          <a:bodyPr wrap="none" lIns="0" tIns="0" rIns="0" bIns="0" rtlCol="0" anchor="t"/>
          <a:lstStyle/>
          <a:p>
            <a:pPr marL="0" indent="0">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Технологиялық даму</a:t>
            </a:r>
            <a:endParaRPr lang="en-US" sz="2200" dirty="0"/>
          </a:p>
        </p:txBody>
      </p:sp>
      <p:sp>
        <p:nvSpPr>
          <p:cNvPr id="11" name="Text 9"/>
          <p:cNvSpPr/>
          <p:nvPr/>
        </p:nvSpPr>
        <p:spPr>
          <a:xfrm>
            <a:off x="1020604" y="5880973"/>
            <a:ext cx="5954435" cy="1088708"/>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Технологиялық даму саяси картаға елеулі әсер етеді. Бұл кіберқауіпсіздік және басқа да жаңа қауіптердің пайда болуына әкеледі.</a:t>
            </a:r>
            <a:endParaRPr lang="en-US" sz="1750" dirty="0"/>
          </a:p>
        </p:txBody>
      </p:sp>
      <p:sp>
        <p:nvSpPr>
          <p:cNvPr id="12" name="Shape 10"/>
          <p:cNvSpPr/>
          <p:nvPr/>
        </p:nvSpPr>
        <p:spPr>
          <a:xfrm>
            <a:off x="7428667" y="5163741"/>
            <a:ext cx="6408063" cy="2032754"/>
          </a:xfrm>
          <a:prstGeom prst="roundRect">
            <a:avLst>
              <a:gd name="adj" fmla="val 1674"/>
            </a:avLst>
          </a:prstGeom>
          <a:solidFill>
            <a:srgbClr val="F9F7F7"/>
          </a:solidFill>
          <a:ln/>
        </p:spPr>
        <p:txBody>
          <a:bodyPr/>
          <a:lstStyle/>
          <a:p>
            <a:endParaRPr lang="ru-RU" dirty="0"/>
          </a:p>
        </p:txBody>
      </p:sp>
      <p:sp>
        <p:nvSpPr>
          <p:cNvPr id="13" name="Text 11"/>
          <p:cNvSpPr/>
          <p:nvPr/>
        </p:nvSpPr>
        <p:spPr>
          <a:xfrm>
            <a:off x="7655481" y="5390555"/>
            <a:ext cx="4303038" cy="354330"/>
          </a:xfrm>
          <a:prstGeom prst="rect">
            <a:avLst/>
          </a:prstGeom>
          <a:noFill/>
          <a:ln/>
        </p:spPr>
        <p:txBody>
          <a:bodyPr wrap="none" lIns="0" tIns="0" rIns="0" bIns="0" rtlCol="0" anchor="t"/>
          <a:lstStyle/>
          <a:p>
            <a:pPr marL="0" indent="0">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Елдердің экономикалық дамуы</a:t>
            </a:r>
            <a:endParaRPr lang="en-US" sz="2200" dirty="0"/>
          </a:p>
        </p:txBody>
      </p:sp>
      <p:sp>
        <p:nvSpPr>
          <p:cNvPr id="14" name="Text 12"/>
          <p:cNvSpPr/>
          <p:nvPr/>
        </p:nvSpPr>
        <p:spPr>
          <a:xfrm>
            <a:off x="7655481" y="5880973"/>
            <a:ext cx="5954435" cy="1088708"/>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Елдердің экономикалық дамуы олардың саяси картадағы рөлін анықтайды. Бұл елдер арасындағы ықпалдылықтың өзгеруіне әкеледі.</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2539960"/>
            <a:ext cx="9555004" cy="708779"/>
          </a:xfrm>
          <a:prstGeom prst="rect">
            <a:avLst/>
          </a:prstGeom>
          <a:noFill/>
          <a:ln/>
        </p:spPr>
        <p:txBody>
          <a:bodyPr wrap="none" lIns="0" tIns="0" rIns="0" bIns="0" rtlCol="0" anchor="t"/>
          <a:lstStyle/>
          <a:p>
            <a:pPr marL="0" indent="0">
              <a:lnSpc>
                <a:spcPts val="5550"/>
              </a:lnSpc>
              <a:buNone/>
            </a:pPr>
            <a:r>
              <a:rPr lang="en-US" sz="4450" dirty="0">
                <a:solidFill>
                  <a:srgbClr val="201B18"/>
                </a:solidFill>
                <a:latin typeface="Platypi Medium" pitchFamily="34" charset="0"/>
                <a:ea typeface="Platypi Medium" pitchFamily="34" charset="-122"/>
                <a:cs typeface="Platypi Medium" pitchFamily="34" charset="-120"/>
              </a:rPr>
              <a:t>Саяси картаны зерттеудің маңызы</a:t>
            </a:r>
            <a:endParaRPr lang="en-US" sz="4450" dirty="0"/>
          </a:p>
        </p:txBody>
      </p:sp>
      <p:sp>
        <p:nvSpPr>
          <p:cNvPr id="3" name="Text 1"/>
          <p:cNvSpPr/>
          <p:nvPr/>
        </p:nvSpPr>
        <p:spPr>
          <a:xfrm>
            <a:off x="793790" y="3815715"/>
            <a:ext cx="2835235" cy="354330"/>
          </a:xfrm>
          <a:prstGeom prst="rect">
            <a:avLst/>
          </a:prstGeom>
          <a:noFill/>
          <a:ln/>
        </p:spPr>
        <p:txBody>
          <a:bodyPr wrap="none" lIns="0" tIns="0" rIns="0" bIns="0" rtlCol="0" anchor="t"/>
          <a:lstStyle/>
          <a:p>
            <a:pPr marL="0" indent="0">
              <a:lnSpc>
                <a:spcPts val="2750"/>
              </a:lnSpc>
              <a:buNone/>
            </a:pPr>
            <a:r>
              <a:rPr lang="en-US" sz="2200" dirty="0">
                <a:solidFill>
                  <a:srgbClr val="201B18"/>
                </a:solidFill>
                <a:latin typeface="Platypi Medium" pitchFamily="34" charset="0"/>
                <a:ea typeface="Platypi Medium" pitchFamily="34" charset="-122"/>
                <a:cs typeface="Platypi Medium" pitchFamily="34" charset="-120"/>
              </a:rPr>
              <a:t>Тарихты түсіну</a:t>
            </a:r>
            <a:endParaRPr lang="en-US" sz="2200" dirty="0"/>
          </a:p>
        </p:txBody>
      </p:sp>
      <p:sp>
        <p:nvSpPr>
          <p:cNvPr id="4" name="Text 2"/>
          <p:cNvSpPr/>
          <p:nvPr/>
        </p:nvSpPr>
        <p:spPr>
          <a:xfrm>
            <a:off x="793790" y="4396859"/>
            <a:ext cx="6244709" cy="1088708"/>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Саяси карта - бұл тарихи оқиғалардың нәтижесі. Оны зерттеу арқылы елдердің шекаралары мен саяси жүйесінің қалыптасуын түсінеміз.</a:t>
            </a:r>
            <a:endParaRPr lang="en-US" sz="1750" dirty="0"/>
          </a:p>
        </p:txBody>
      </p:sp>
      <p:sp>
        <p:nvSpPr>
          <p:cNvPr id="5" name="Text 3"/>
          <p:cNvSpPr/>
          <p:nvPr/>
        </p:nvSpPr>
        <p:spPr>
          <a:xfrm>
            <a:off x="7599521" y="3815715"/>
            <a:ext cx="5387221" cy="354330"/>
          </a:xfrm>
          <a:prstGeom prst="rect">
            <a:avLst/>
          </a:prstGeom>
          <a:noFill/>
          <a:ln/>
        </p:spPr>
        <p:txBody>
          <a:bodyPr wrap="none" lIns="0" tIns="0" rIns="0" bIns="0" rtlCol="0" anchor="t"/>
          <a:lstStyle/>
          <a:p>
            <a:pPr marL="0" indent="0">
              <a:lnSpc>
                <a:spcPts val="2750"/>
              </a:lnSpc>
              <a:buNone/>
            </a:pPr>
            <a:r>
              <a:rPr lang="en-US" sz="2200" dirty="0">
                <a:solidFill>
                  <a:srgbClr val="201B18"/>
                </a:solidFill>
                <a:latin typeface="Platypi Medium" pitchFamily="34" charset="0"/>
                <a:ea typeface="Platypi Medium" pitchFamily="34" charset="-122"/>
                <a:cs typeface="Platypi Medium" pitchFamily="34" charset="-120"/>
              </a:rPr>
              <a:t>Әлемдік процестердің ағымын бағалау</a:t>
            </a:r>
            <a:endParaRPr lang="en-US" sz="2200" dirty="0"/>
          </a:p>
        </p:txBody>
      </p:sp>
      <p:sp>
        <p:nvSpPr>
          <p:cNvPr id="6" name="Text 4"/>
          <p:cNvSpPr/>
          <p:nvPr/>
        </p:nvSpPr>
        <p:spPr>
          <a:xfrm>
            <a:off x="7599521" y="4396859"/>
            <a:ext cx="6244709" cy="1088708"/>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Саяси карта әлемдегі саяси күштердің орналасуын көрсетеді. Бұл зерттеу бізге халықаралық қатынастардың даму бағытын болжауға мүмкіндік береді.</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7" name="Text 4"/>
          <p:cNvSpPr/>
          <p:nvPr/>
        </p:nvSpPr>
        <p:spPr>
          <a:xfrm>
            <a:off x="902137" y="5887522"/>
            <a:ext cx="146090"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Source Serif Pro Medium" pitchFamily="34" charset="0"/>
                <a:ea typeface="Source Serif Pro Medium" pitchFamily="34" charset="-122"/>
                <a:cs typeface="Source Serif Pro Medium" pitchFamily="34" charset="-120"/>
              </a:rPr>
              <a:t>ML</a:t>
            </a:r>
            <a:endParaRPr lang="en-US" sz="750" dirty="0"/>
          </a:p>
        </p:txBody>
      </p:sp>
      <p:sp>
        <p:nvSpPr>
          <p:cNvPr id="8" name="TextBox 7">
            <a:extLst>
              <a:ext uri="{FF2B5EF4-FFF2-40B4-BE49-F238E27FC236}">
                <a16:creationId xmlns:a16="http://schemas.microsoft.com/office/drawing/2014/main" id="{E5A98492-2A81-AD78-6401-7D9391923F4C}"/>
              </a:ext>
            </a:extLst>
          </p:cNvPr>
          <p:cNvSpPr txBox="1"/>
          <p:nvPr/>
        </p:nvSpPr>
        <p:spPr>
          <a:xfrm>
            <a:off x="622997" y="2342078"/>
            <a:ext cx="7315200" cy="3350725"/>
          </a:xfrm>
          <a:prstGeom prst="rect">
            <a:avLst/>
          </a:prstGeom>
          <a:noFill/>
        </p:spPr>
        <p:txBody>
          <a:bodyPr wrap="square">
            <a:spAutoFit/>
          </a:bodyPr>
          <a:lstStyle/>
          <a:p>
            <a:pPr algn="just">
              <a:lnSpc>
                <a:spcPct val="150000"/>
              </a:lnSpc>
              <a:spcAft>
                <a:spcPts val="1000"/>
              </a:spcAft>
            </a:pPr>
            <a:r>
              <a:rPr lang="kk-KZ"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Негізгі ұғымдар мен түсініктер:</a:t>
            </a:r>
            <a:endParaRPr lang="ru-RU"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60000" algn="just">
              <a:lnSpc>
                <a:spcPct val="150000"/>
              </a:lnSpc>
              <a:buFont typeface="Symbol" panose="05050102010706020507" pitchFamily="18" charset="2"/>
              <a:buChar char=""/>
            </a:pPr>
            <a:r>
              <a:rPr lang="kk-KZ" sz="2000" dirty="0">
                <a:solidFill>
                  <a:srgbClr val="002060"/>
                </a:solidFill>
                <a:latin typeface="Times New Roman" panose="02020603050405020304" pitchFamily="18" charset="0"/>
                <a:ea typeface="Source Serif Pro" pitchFamily="34" charset="-122"/>
                <a:cs typeface="Times New Roman" panose="02020603050405020304" pitchFamily="18" charset="0"/>
              </a:rPr>
              <a:t>А</a:t>
            </a:r>
            <a:r>
              <a:rPr lang="en-US" sz="2000" dirty="0">
                <a:solidFill>
                  <a:srgbClr val="002060"/>
                </a:solidFill>
                <a:latin typeface="Times New Roman" panose="02020603050405020304" pitchFamily="18" charset="0"/>
                <a:ea typeface="Source Serif Pro" pitchFamily="34" charset="-122"/>
                <a:cs typeface="Times New Roman" panose="02020603050405020304" pitchFamily="18" charset="0"/>
              </a:rPr>
              <a:t>ймақтар мен елдердің саяси карталарын тарихи-географиялық тұрғыдан қарастыр</a:t>
            </a:r>
            <a:r>
              <a:rPr lang="kk-KZ" sz="2000" dirty="0">
                <a:solidFill>
                  <a:srgbClr val="002060"/>
                </a:solidFill>
                <a:latin typeface="Times New Roman" panose="02020603050405020304" pitchFamily="18" charset="0"/>
                <a:ea typeface="Source Serif Pro" pitchFamily="34" charset="-122"/>
                <a:cs typeface="Times New Roman" panose="02020603050405020304" pitchFamily="18" charset="0"/>
              </a:rPr>
              <a:t>у</a:t>
            </a:r>
            <a:r>
              <a:rPr lang="kk-KZ"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60000" algn="just">
              <a:lnSpc>
                <a:spcPct val="150000"/>
              </a:lnSpc>
              <a:buFont typeface="Symbol" panose="05050102010706020507" pitchFamily="18" charset="2"/>
              <a:buChar char=""/>
            </a:pPr>
            <a:r>
              <a:rPr lang="kk-KZ" sz="2000" dirty="0">
                <a:solidFill>
                  <a:srgbClr val="002060"/>
                </a:solidFill>
                <a:latin typeface="Times New Roman" panose="02020603050405020304" pitchFamily="18" charset="0"/>
                <a:ea typeface="Source Serif Pro" pitchFamily="34" charset="-122"/>
                <a:cs typeface="Times New Roman" panose="02020603050405020304" pitchFamily="18" charset="0"/>
              </a:rPr>
              <a:t>А</a:t>
            </a:r>
            <a:r>
              <a:rPr lang="en-US" sz="2000" dirty="0">
                <a:solidFill>
                  <a:srgbClr val="002060"/>
                </a:solidFill>
                <a:latin typeface="Times New Roman" panose="02020603050405020304" pitchFamily="18" charset="0"/>
                <a:ea typeface="Source Serif Pro" pitchFamily="34" charset="-122"/>
                <a:cs typeface="Times New Roman" panose="02020603050405020304" pitchFamily="18" charset="0"/>
              </a:rPr>
              <a:t>ймақтың ерекшеліктерін салыстыра отырып, олардың даму тарихын</a:t>
            </a:r>
            <a:r>
              <a:rPr lang="kk-KZ"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60000" algn="just">
              <a:lnSpc>
                <a:spcPct val="150000"/>
              </a:lnSpc>
              <a:buFont typeface="Symbol" panose="05050102010706020507" pitchFamily="18" charset="2"/>
              <a:buChar char=""/>
            </a:pPr>
            <a:r>
              <a:rPr lang="kk-KZ" sz="2000" dirty="0">
                <a:solidFill>
                  <a:srgbClr val="002060"/>
                </a:solidFill>
                <a:latin typeface="Times New Roman" panose="02020603050405020304" pitchFamily="18" charset="0"/>
                <a:ea typeface="Source Serif Pro" pitchFamily="34" charset="-122"/>
                <a:cs typeface="Times New Roman" panose="02020603050405020304" pitchFamily="18" charset="0"/>
              </a:rPr>
              <a:t>Г</a:t>
            </a:r>
            <a:r>
              <a:rPr lang="en-US" sz="2000" dirty="0">
                <a:solidFill>
                  <a:srgbClr val="002060"/>
                </a:solidFill>
                <a:latin typeface="Times New Roman" panose="02020603050405020304" pitchFamily="18" charset="0"/>
                <a:ea typeface="Source Serif Pro" pitchFamily="34" charset="-122"/>
                <a:cs typeface="Times New Roman" panose="02020603050405020304" pitchFamily="18" charset="0"/>
              </a:rPr>
              <a:t>еографиялық орнын, саяси жүйесін және басқа да маңызды аспектілерін талда</a:t>
            </a:r>
            <a:r>
              <a:rPr lang="kk-KZ" sz="2000" dirty="0">
                <a:solidFill>
                  <a:srgbClr val="002060"/>
                </a:solidFill>
                <a:latin typeface="Times New Roman" panose="02020603050405020304" pitchFamily="18" charset="0"/>
                <a:ea typeface="Source Serif Pro" pitchFamily="34" charset="-122"/>
                <a:cs typeface="Times New Roman" panose="02020603050405020304" pitchFamily="18" charset="0"/>
              </a:rPr>
              <a:t>у.</a:t>
            </a:r>
            <a:endParaRPr lang="ru-KZ"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567339"/>
            <a:ext cx="7556421" cy="978218"/>
          </a:xfrm>
          <a:prstGeom prst="rect">
            <a:avLst/>
          </a:prstGeom>
          <a:noFill/>
          <a:ln/>
        </p:spPr>
        <p:txBody>
          <a:bodyPr wrap="none" lIns="0" tIns="0" rIns="0" bIns="0" rtlCol="0" anchor="t"/>
          <a:lstStyle/>
          <a:p>
            <a:pPr marL="0" indent="0">
              <a:lnSpc>
                <a:spcPts val="7700"/>
              </a:lnSpc>
              <a:buNone/>
            </a:pPr>
            <a:r>
              <a:rPr lang="en-US" sz="6150" dirty="0">
                <a:solidFill>
                  <a:srgbClr val="201B18"/>
                </a:solidFill>
                <a:latin typeface="Platypi Medium" pitchFamily="34" charset="0"/>
                <a:ea typeface="Platypi Medium" pitchFamily="34" charset="-122"/>
                <a:cs typeface="Platypi Medium" pitchFamily="34" charset="-120"/>
              </a:rPr>
              <a:t>Қорытынды</a:t>
            </a:r>
            <a:endParaRPr lang="en-US" sz="6150" dirty="0"/>
          </a:p>
        </p:txBody>
      </p:sp>
      <p:sp>
        <p:nvSpPr>
          <p:cNvPr id="4" name="Text 1"/>
          <p:cNvSpPr/>
          <p:nvPr/>
        </p:nvSpPr>
        <p:spPr>
          <a:xfrm>
            <a:off x="793790" y="2885718"/>
            <a:ext cx="7556421" cy="1088708"/>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Бұл презентацияда біз саяси картаның маңыздылығын, оның құрамдас бөліктерін, түрлерін және қалыптасу тарихын қарастырдық.</a:t>
            </a:r>
            <a:endParaRPr lang="en-US" sz="1750" dirty="0"/>
          </a:p>
        </p:txBody>
      </p:sp>
      <p:sp>
        <p:nvSpPr>
          <p:cNvPr id="5" name="Text 2"/>
          <p:cNvSpPr/>
          <p:nvPr/>
        </p:nvSpPr>
        <p:spPr>
          <a:xfrm>
            <a:off x="793790" y="4229576"/>
            <a:ext cx="7556421" cy="1088708"/>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Жекелеген аймақтар мен елдердің саяси картасының ерекшеліктерін талдадық, олардың дамуындағы тарихи-географиялық факторларды ескердік.</a:t>
            </a:r>
            <a:endParaRPr lang="en-US" sz="1750" dirty="0"/>
          </a:p>
        </p:txBody>
      </p:sp>
      <p:sp>
        <p:nvSpPr>
          <p:cNvPr id="6" name="Text 3"/>
          <p:cNvSpPr/>
          <p:nvPr/>
        </p:nvSpPr>
        <p:spPr>
          <a:xfrm>
            <a:off x="793790" y="5573435"/>
            <a:ext cx="7556421" cy="1088708"/>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Сонымен қатар, біз салыстырмалы талдау жүргізіп, әртүрлі аймақтардың саяси картасындағы ұқсастықтар мен айырмашылықтарды анықтадық.</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0932" y="621387"/>
            <a:ext cx="10386655" cy="706160"/>
          </a:xfrm>
          <a:prstGeom prst="rect">
            <a:avLst/>
          </a:prstGeom>
          <a:noFill/>
          <a:ln/>
        </p:spPr>
        <p:txBody>
          <a:bodyPr wrap="none" lIns="0" tIns="0" rIns="0" bIns="0" rtlCol="0" anchor="t"/>
          <a:lstStyle/>
          <a:p>
            <a:pPr marL="0" indent="0">
              <a:lnSpc>
                <a:spcPts val="5550"/>
              </a:lnSpc>
              <a:buNone/>
            </a:pPr>
            <a:r>
              <a:rPr lang="en-US" sz="4400" dirty="0">
                <a:solidFill>
                  <a:srgbClr val="201B18"/>
                </a:solidFill>
                <a:latin typeface="Platypi Medium" pitchFamily="34" charset="0"/>
                <a:ea typeface="Platypi Medium" pitchFamily="34" charset="-122"/>
                <a:cs typeface="Platypi Medium" pitchFamily="34" charset="-120"/>
              </a:rPr>
              <a:t>Саяси картаның түсінігі және маңызы</a:t>
            </a:r>
            <a:endParaRPr lang="en-US" sz="4400" dirty="0"/>
          </a:p>
        </p:txBody>
      </p:sp>
      <p:pic>
        <p:nvPicPr>
          <p:cNvPr id="3" name="Image 0" descr="preencoded.png"/>
          <p:cNvPicPr>
            <a:picLocks noChangeAspect="1"/>
          </p:cNvPicPr>
          <p:nvPr/>
        </p:nvPicPr>
        <p:blipFill>
          <a:blip r:embed="rId3"/>
          <a:stretch>
            <a:fillRect/>
          </a:stretch>
        </p:blipFill>
        <p:spPr>
          <a:xfrm>
            <a:off x="790932" y="1779508"/>
            <a:ext cx="4123492" cy="2548414"/>
          </a:xfrm>
          <a:prstGeom prst="rect">
            <a:avLst/>
          </a:prstGeom>
        </p:spPr>
      </p:pic>
      <p:sp>
        <p:nvSpPr>
          <p:cNvPr id="4" name="Text 1"/>
          <p:cNvSpPr/>
          <p:nvPr/>
        </p:nvSpPr>
        <p:spPr>
          <a:xfrm>
            <a:off x="790932" y="4610338"/>
            <a:ext cx="4123492" cy="706279"/>
          </a:xfrm>
          <a:prstGeom prst="rect">
            <a:avLst/>
          </a:prstGeom>
          <a:noFill/>
          <a:ln/>
        </p:spPr>
        <p:txBody>
          <a:bodyPr wrap="square" lIns="0" tIns="0" rIns="0" bIns="0" rtlCol="0" anchor="t"/>
          <a:lstStyle/>
          <a:p>
            <a:pPr marL="0" indent="0" algn="l">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Жер бетіндегі мемлекеттерді бейнелейді</a:t>
            </a:r>
            <a:endParaRPr lang="en-US" sz="2200" dirty="0"/>
          </a:p>
        </p:txBody>
      </p:sp>
      <p:sp>
        <p:nvSpPr>
          <p:cNvPr id="5" name="Text 2"/>
          <p:cNvSpPr/>
          <p:nvPr/>
        </p:nvSpPr>
        <p:spPr>
          <a:xfrm>
            <a:off x="790932" y="5452110"/>
            <a:ext cx="4123492" cy="1807369"/>
          </a:xfrm>
          <a:prstGeom prst="rect">
            <a:avLst/>
          </a:prstGeom>
          <a:noFill/>
          <a:ln/>
        </p:spPr>
        <p:txBody>
          <a:bodyPr wrap="square" lIns="0" tIns="0" rIns="0" bIns="0" rtlCol="0" anchor="t"/>
          <a:lstStyle/>
          <a:p>
            <a:pPr marL="0" indent="0" algn="l">
              <a:lnSpc>
                <a:spcPts val="2800"/>
              </a:lnSpc>
              <a:buNone/>
            </a:pPr>
            <a:r>
              <a:rPr lang="en-US" sz="1750" dirty="0">
                <a:solidFill>
                  <a:srgbClr val="504C49"/>
                </a:solidFill>
                <a:latin typeface="Source Serif Pro" pitchFamily="34" charset="0"/>
                <a:ea typeface="Source Serif Pro" pitchFamily="34" charset="-122"/>
                <a:cs typeface="Source Serif Pro" pitchFamily="34" charset="-120"/>
              </a:rPr>
              <a:t>Саяси карта - бұл жер бетіндегі мемлекеттердің шекараларын, әкімшілік-аумақтық бөліністерін және басқа саяси объектілерді көрсететін карта түрі.</a:t>
            </a:r>
            <a:endParaRPr lang="en-US" sz="1750" dirty="0"/>
          </a:p>
        </p:txBody>
      </p:sp>
      <p:pic>
        <p:nvPicPr>
          <p:cNvPr id="6" name="Image 1" descr="preencoded.png"/>
          <p:cNvPicPr>
            <a:picLocks noChangeAspect="1"/>
          </p:cNvPicPr>
          <p:nvPr/>
        </p:nvPicPr>
        <p:blipFill>
          <a:blip r:embed="rId4"/>
          <a:stretch>
            <a:fillRect/>
          </a:stretch>
        </p:blipFill>
        <p:spPr>
          <a:xfrm>
            <a:off x="5253395" y="1779508"/>
            <a:ext cx="4123492" cy="2548414"/>
          </a:xfrm>
          <a:prstGeom prst="rect">
            <a:avLst/>
          </a:prstGeom>
        </p:spPr>
      </p:pic>
      <p:sp>
        <p:nvSpPr>
          <p:cNvPr id="7" name="Text 3"/>
          <p:cNvSpPr/>
          <p:nvPr/>
        </p:nvSpPr>
        <p:spPr>
          <a:xfrm>
            <a:off x="5253395" y="4610338"/>
            <a:ext cx="4123492" cy="706279"/>
          </a:xfrm>
          <a:prstGeom prst="rect">
            <a:avLst/>
          </a:prstGeom>
          <a:noFill/>
          <a:ln/>
        </p:spPr>
        <p:txBody>
          <a:bodyPr wrap="square" lIns="0" tIns="0" rIns="0" bIns="0" rtlCol="0" anchor="t"/>
          <a:lstStyle/>
          <a:p>
            <a:pPr marL="0" indent="0" algn="l">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Халықаралық қатынастардың негізі</a:t>
            </a:r>
            <a:endParaRPr lang="en-US" sz="2200" dirty="0"/>
          </a:p>
        </p:txBody>
      </p:sp>
      <p:sp>
        <p:nvSpPr>
          <p:cNvPr id="8" name="Text 4"/>
          <p:cNvSpPr/>
          <p:nvPr/>
        </p:nvSpPr>
        <p:spPr>
          <a:xfrm>
            <a:off x="5253395" y="5452110"/>
            <a:ext cx="4123492" cy="2168843"/>
          </a:xfrm>
          <a:prstGeom prst="rect">
            <a:avLst/>
          </a:prstGeom>
          <a:noFill/>
          <a:ln/>
        </p:spPr>
        <p:txBody>
          <a:bodyPr wrap="square" lIns="0" tIns="0" rIns="0" bIns="0" rtlCol="0" anchor="t"/>
          <a:lstStyle/>
          <a:p>
            <a:pPr marL="0" indent="0" algn="l">
              <a:lnSpc>
                <a:spcPts val="2800"/>
              </a:lnSpc>
              <a:buNone/>
            </a:pPr>
            <a:r>
              <a:rPr lang="en-US" sz="1750" dirty="0">
                <a:solidFill>
                  <a:srgbClr val="504C49"/>
                </a:solidFill>
                <a:latin typeface="Source Serif Pro" pitchFamily="34" charset="0"/>
                <a:ea typeface="Source Serif Pro" pitchFamily="34" charset="-122"/>
                <a:cs typeface="Source Serif Pro" pitchFamily="34" charset="-120"/>
              </a:rPr>
              <a:t>Саяси карта халықаралық қатынастардың, дипломатиялық қарым-қатынастардың және мемлекеттер арасындағы ынтымақтастықтың негізін қалауға көмектеседі.</a:t>
            </a:r>
            <a:endParaRPr lang="en-US" sz="1750" dirty="0"/>
          </a:p>
        </p:txBody>
      </p:sp>
      <p:pic>
        <p:nvPicPr>
          <p:cNvPr id="9" name="Image 2" descr="preencoded.png"/>
          <p:cNvPicPr>
            <a:picLocks noChangeAspect="1"/>
          </p:cNvPicPr>
          <p:nvPr/>
        </p:nvPicPr>
        <p:blipFill>
          <a:blip r:embed="rId5"/>
          <a:stretch>
            <a:fillRect/>
          </a:stretch>
        </p:blipFill>
        <p:spPr>
          <a:xfrm>
            <a:off x="9715857" y="1779508"/>
            <a:ext cx="4123492" cy="2548414"/>
          </a:xfrm>
          <a:prstGeom prst="rect">
            <a:avLst/>
          </a:prstGeom>
        </p:spPr>
      </p:pic>
      <p:sp>
        <p:nvSpPr>
          <p:cNvPr id="10" name="Text 5"/>
          <p:cNvSpPr/>
          <p:nvPr/>
        </p:nvSpPr>
        <p:spPr>
          <a:xfrm>
            <a:off x="9715857" y="4610338"/>
            <a:ext cx="4123492" cy="706279"/>
          </a:xfrm>
          <a:prstGeom prst="rect">
            <a:avLst/>
          </a:prstGeom>
          <a:noFill/>
          <a:ln/>
        </p:spPr>
        <p:txBody>
          <a:bodyPr wrap="square" lIns="0" tIns="0" rIns="0" bIns="0" rtlCol="0" anchor="t"/>
          <a:lstStyle/>
          <a:p>
            <a:pPr marL="0" indent="0" algn="l">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Әлемнің саяси құрылымы туралы түсінік береді</a:t>
            </a:r>
            <a:endParaRPr lang="en-US" sz="2200" dirty="0"/>
          </a:p>
        </p:txBody>
      </p:sp>
      <p:sp>
        <p:nvSpPr>
          <p:cNvPr id="11" name="Text 6"/>
          <p:cNvSpPr/>
          <p:nvPr/>
        </p:nvSpPr>
        <p:spPr>
          <a:xfrm>
            <a:off x="9715857" y="5452110"/>
            <a:ext cx="4123492" cy="1807369"/>
          </a:xfrm>
          <a:prstGeom prst="rect">
            <a:avLst/>
          </a:prstGeom>
          <a:noFill/>
          <a:ln/>
        </p:spPr>
        <p:txBody>
          <a:bodyPr wrap="square" lIns="0" tIns="0" rIns="0" bIns="0" rtlCol="0" anchor="t"/>
          <a:lstStyle/>
          <a:p>
            <a:pPr marL="0" indent="0" algn="l">
              <a:lnSpc>
                <a:spcPts val="2800"/>
              </a:lnSpc>
              <a:buNone/>
            </a:pPr>
            <a:r>
              <a:rPr lang="en-US" sz="1750" dirty="0">
                <a:solidFill>
                  <a:srgbClr val="504C49"/>
                </a:solidFill>
                <a:latin typeface="Source Serif Pro" pitchFamily="34" charset="0"/>
                <a:ea typeface="Source Serif Pro" pitchFamily="34" charset="-122"/>
                <a:cs typeface="Source Serif Pro" pitchFamily="34" charset="-120"/>
              </a:rPr>
              <a:t>Саяси карта әлемнің саяси құрылымы туралы толық ақпарат береді, мемлекеттердің орналасуын, мөлшерін және шекараларын көрсетеді.</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585912"/>
            <a:ext cx="9861709" cy="708779"/>
          </a:xfrm>
          <a:prstGeom prst="rect">
            <a:avLst/>
          </a:prstGeom>
          <a:noFill/>
          <a:ln/>
        </p:spPr>
        <p:txBody>
          <a:bodyPr wrap="none" lIns="0" tIns="0" rIns="0" bIns="0" rtlCol="0" anchor="t"/>
          <a:lstStyle/>
          <a:p>
            <a:pPr marL="0" indent="0">
              <a:lnSpc>
                <a:spcPts val="5550"/>
              </a:lnSpc>
              <a:buNone/>
            </a:pPr>
            <a:r>
              <a:rPr lang="en-US" sz="4450" dirty="0">
                <a:solidFill>
                  <a:srgbClr val="201B18"/>
                </a:solidFill>
                <a:latin typeface="Platypi Medium" pitchFamily="34" charset="0"/>
                <a:ea typeface="Platypi Medium" pitchFamily="34" charset="-122"/>
                <a:cs typeface="Platypi Medium" pitchFamily="34" charset="-120"/>
              </a:rPr>
              <a:t>Саяси картаның құрамдас бөліктері</a:t>
            </a:r>
            <a:endParaRPr lang="en-US" sz="4450" dirty="0"/>
          </a:p>
        </p:txBody>
      </p:sp>
      <p:sp>
        <p:nvSpPr>
          <p:cNvPr id="3" name="Shape 1"/>
          <p:cNvSpPr/>
          <p:nvPr/>
        </p:nvSpPr>
        <p:spPr>
          <a:xfrm>
            <a:off x="793790" y="3003471"/>
            <a:ext cx="510302" cy="510302"/>
          </a:xfrm>
          <a:prstGeom prst="roundRect">
            <a:avLst>
              <a:gd name="adj" fmla="val 6667"/>
            </a:avLst>
          </a:prstGeom>
          <a:solidFill>
            <a:srgbClr val="F9F7F7"/>
          </a:solidFill>
          <a:ln/>
        </p:spPr>
        <p:txBody>
          <a:bodyPr/>
          <a:lstStyle/>
          <a:p>
            <a:endParaRPr lang="ru-RU" dirty="0"/>
          </a:p>
        </p:txBody>
      </p:sp>
      <p:sp>
        <p:nvSpPr>
          <p:cNvPr id="4" name="Text 2"/>
          <p:cNvSpPr/>
          <p:nvPr/>
        </p:nvSpPr>
        <p:spPr>
          <a:xfrm>
            <a:off x="972503" y="3088481"/>
            <a:ext cx="152757" cy="340281"/>
          </a:xfrm>
          <a:prstGeom prst="rect">
            <a:avLst/>
          </a:prstGeom>
          <a:noFill/>
          <a:ln/>
        </p:spPr>
        <p:txBody>
          <a:bodyPr wrap="none" lIns="0" tIns="0" rIns="0" bIns="0" rtlCol="0" anchor="t"/>
          <a:lstStyle/>
          <a:p>
            <a:pPr marL="0" indent="0" algn="ctr">
              <a:lnSpc>
                <a:spcPts val="2650"/>
              </a:lnSpc>
              <a:buNone/>
            </a:pPr>
            <a:r>
              <a:rPr lang="en-US" sz="2650" dirty="0">
                <a:solidFill>
                  <a:srgbClr val="504C49"/>
                </a:solidFill>
                <a:latin typeface="Platypi Medium" pitchFamily="34" charset="0"/>
                <a:ea typeface="Platypi Medium" pitchFamily="34" charset="-122"/>
                <a:cs typeface="Platypi Medium" pitchFamily="34" charset="-120"/>
              </a:rPr>
              <a:t>1</a:t>
            </a:r>
            <a:endParaRPr lang="en-US" sz="2650" dirty="0"/>
          </a:p>
        </p:txBody>
      </p:sp>
      <p:sp>
        <p:nvSpPr>
          <p:cNvPr id="5" name="Text 3"/>
          <p:cNvSpPr/>
          <p:nvPr/>
        </p:nvSpPr>
        <p:spPr>
          <a:xfrm>
            <a:off x="1530906" y="3003471"/>
            <a:ext cx="2835235" cy="354330"/>
          </a:xfrm>
          <a:prstGeom prst="rect">
            <a:avLst/>
          </a:prstGeom>
          <a:noFill/>
          <a:ln/>
        </p:spPr>
        <p:txBody>
          <a:bodyPr wrap="none" lIns="0" tIns="0" rIns="0" bIns="0" rtlCol="0" anchor="t"/>
          <a:lstStyle/>
          <a:p>
            <a:pPr marL="0" indent="0">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Мемлекеттер</a:t>
            </a:r>
            <a:endParaRPr lang="en-US" sz="2200" dirty="0"/>
          </a:p>
        </p:txBody>
      </p:sp>
      <p:sp>
        <p:nvSpPr>
          <p:cNvPr id="6" name="Text 4"/>
          <p:cNvSpPr/>
          <p:nvPr/>
        </p:nvSpPr>
        <p:spPr>
          <a:xfrm>
            <a:off x="1530906" y="3493889"/>
            <a:ext cx="5670947" cy="1088708"/>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Саяси картаның негізгі құрамдас бөлігі - мемлекеттер. Олар белгілі бір аумақты, халықты және билікті біріктіреді.</a:t>
            </a:r>
            <a:endParaRPr lang="en-US" sz="1750" dirty="0"/>
          </a:p>
        </p:txBody>
      </p:sp>
      <p:sp>
        <p:nvSpPr>
          <p:cNvPr id="7" name="Shape 5"/>
          <p:cNvSpPr/>
          <p:nvPr/>
        </p:nvSpPr>
        <p:spPr>
          <a:xfrm>
            <a:off x="7428667" y="3003471"/>
            <a:ext cx="510302" cy="510302"/>
          </a:xfrm>
          <a:prstGeom prst="roundRect">
            <a:avLst>
              <a:gd name="adj" fmla="val 6667"/>
            </a:avLst>
          </a:prstGeom>
          <a:solidFill>
            <a:srgbClr val="F9F7F7"/>
          </a:solidFill>
          <a:ln/>
        </p:spPr>
        <p:txBody>
          <a:bodyPr/>
          <a:lstStyle/>
          <a:p>
            <a:endParaRPr lang="ru-RU" dirty="0"/>
          </a:p>
        </p:txBody>
      </p:sp>
      <p:sp>
        <p:nvSpPr>
          <p:cNvPr id="8" name="Text 6"/>
          <p:cNvSpPr/>
          <p:nvPr/>
        </p:nvSpPr>
        <p:spPr>
          <a:xfrm>
            <a:off x="7573923" y="3088481"/>
            <a:ext cx="219789" cy="340281"/>
          </a:xfrm>
          <a:prstGeom prst="rect">
            <a:avLst/>
          </a:prstGeom>
          <a:noFill/>
          <a:ln/>
        </p:spPr>
        <p:txBody>
          <a:bodyPr wrap="none" lIns="0" tIns="0" rIns="0" bIns="0" rtlCol="0" anchor="t"/>
          <a:lstStyle/>
          <a:p>
            <a:pPr marL="0" indent="0" algn="ctr">
              <a:lnSpc>
                <a:spcPts val="2650"/>
              </a:lnSpc>
              <a:buNone/>
            </a:pPr>
            <a:r>
              <a:rPr lang="en-US" sz="2650" dirty="0">
                <a:solidFill>
                  <a:srgbClr val="504C49"/>
                </a:solidFill>
                <a:latin typeface="Platypi Medium" pitchFamily="34" charset="0"/>
                <a:ea typeface="Platypi Medium" pitchFamily="34" charset="-122"/>
                <a:cs typeface="Platypi Medium" pitchFamily="34" charset="-120"/>
              </a:rPr>
              <a:t>2</a:t>
            </a:r>
            <a:endParaRPr lang="en-US" sz="2650" dirty="0"/>
          </a:p>
        </p:txBody>
      </p:sp>
      <p:sp>
        <p:nvSpPr>
          <p:cNvPr id="9" name="Text 7"/>
          <p:cNvSpPr/>
          <p:nvPr/>
        </p:nvSpPr>
        <p:spPr>
          <a:xfrm>
            <a:off x="8165783" y="3003471"/>
            <a:ext cx="2835235" cy="354330"/>
          </a:xfrm>
          <a:prstGeom prst="rect">
            <a:avLst/>
          </a:prstGeom>
          <a:noFill/>
          <a:ln/>
        </p:spPr>
        <p:txBody>
          <a:bodyPr wrap="none" lIns="0" tIns="0" rIns="0" bIns="0" rtlCol="0" anchor="t"/>
          <a:lstStyle/>
          <a:p>
            <a:pPr marL="0" indent="0">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Шекаралар</a:t>
            </a:r>
            <a:endParaRPr lang="en-US" sz="2200" dirty="0"/>
          </a:p>
        </p:txBody>
      </p:sp>
      <p:sp>
        <p:nvSpPr>
          <p:cNvPr id="10" name="Text 8"/>
          <p:cNvSpPr/>
          <p:nvPr/>
        </p:nvSpPr>
        <p:spPr>
          <a:xfrm>
            <a:off x="8165783" y="3493889"/>
            <a:ext cx="5670947" cy="1088708"/>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Мемлекеттердің шекаралары олардың аумағын анықтайды және басқа мемлекеттерден бөліп тұрады.</a:t>
            </a:r>
            <a:endParaRPr lang="en-US" sz="1750" dirty="0"/>
          </a:p>
        </p:txBody>
      </p:sp>
      <p:sp>
        <p:nvSpPr>
          <p:cNvPr id="11" name="Shape 9"/>
          <p:cNvSpPr/>
          <p:nvPr/>
        </p:nvSpPr>
        <p:spPr>
          <a:xfrm>
            <a:off x="793790" y="5064562"/>
            <a:ext cx="510302" cy="510302"/>
          </a:xfrm>
          <a:prstGeom prst="roundRect">
            <a:avLst>
              <a:gd name="adj" fmla="val 6667"/>
            </a:avLst>
          </a:prstGeom>
          <a:solidFill>
            <a:srgbClr val="F9F7F7"/>
          </a:solidFill>
          <a:ln/>
        </p:spPr>
        <p:txBody>
          <a:bodyPr/>
          <a:lstStyle/>
          <a:p>
            <a:endParaRPr lang="ru-RU" dirty="0"/>
          </a:p>
        </p:txBody>
      </p:sp>
      <p:sp>
        <p:nvSpPr>
          <p:cNvPr id="12" name="Text 10"/>
          <p:cNvSpPr/>
          <p:nvPr/>
        </p:nvSpPr>
        <p:spPr>
          <a:xfrm>
            <a:off x="942737" y="5149572"/>
            <a:ext cx="212288" cy="340281"/>
          </a:xfrm>
          <a:prstGeom prst="rect">
            <a:avLst/>
          </a:prstGeom>
          <a:noFill/>
          <a:ln/>
        </p:spPr>
        <p:txBody>
          <a:bodyPr wrap="none" lIns="0" tIns="0" rIns="0" bIns="0" rtlCol="0" anchor="t"/>
          <a:lstStyle/>
          <a:p>
            <a:pPr marL="0" indent="0" algn="ctr">
              <a:lnSpc>
                <a:spcPts val="2650"/>
              </a:lnSpc>
              <a:buNone/>
            </a:pPr>
            <a:r>
              <a:rPr lang="en-US" sz="2650" dirty="0">
                <a:solidFill>
                  <a:srgbClr val="504C49"/>
                </a:solidFill>
                <a:latin typeface="Platypi Medium" pitchFamily="34" charset="0"/>
                <a:ea typeface="Platypi Medium" pitchFamily="34" charset="-122"/>
                <a:cs typeface="Platypi Medium" pitchFamily="34" charset="-120"/>
              </a:rPr>
              <a:t>3</a:t>
            </a:r>
            <a:endParaRPr lang="en-US" sz="2650" dirty="0"/>
          </a:p>
        </p:txBody>
      </p:sp>
      <p:sp>
        <p:nvSpPr>
          <p:cNvPr id="13" name="Text 11"/>
          <p:cNvSpPr/>
          <p:nvPr/>
        </p:nvSpPr>
        <p:spPr>
          <a:xfrm>
            <a:off x="1530906" y="5064562"/>
            <a:ext cx="2835235" cy="354330"/>
          </a:xfrm>
          <a:prstGeom prst="rect">
            <a:avLst/>
          </a:prstGeom>
          <a:noFill/>
          <a:ln/>
        </p:spPr>
        <p:txBody>
          <a:bodyPr wrap="none" lIns="0" tIns="0" rIns="0" bIns="0" rtlCol="0" anchor="t"/>
          <a:lstStyle/>
          <a:p>
            <a:pPr marL="0" indent="0">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Саяси бірлестіктер</a:t>
            </a:r>
            <a:endParaRPr lang="en-US" sz="2200" dirty="0"/>
          </a:p>
        </p:txBody>
      </p:sp>
      <p:sp>
        <p:nvSpPr>
          <p:cNvPr id="14" name="Text 12"/>
          <p:cNvSpPr/>
          <p:nvPr/>
        </p:nvSpPr>
        <p:spPr>
          <a:xfrm>
            <a:off x="1530906" y="5554980"/>
            <a:ext cx="5670947" cy="725805"/>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Халықаралық ұйымдар, одақтар, келісімдер - саяси картаның маңызды құрамдас бөліктері.</a:t>
            </a:r>
            <a:endParaRPr lang="en-US" sz="1750" dirty="0"/>
          </a:p>
        </p:txBody>
      </p:sp>
      <p:sp>
        <p:nvSpPr>
          <p:cNvPr id="15" name="Shape 13"/>
          <p:cNvSpPr/>
          <p:nvPr/>
        </p:nvSpPr>
        <p:spPr>
          <a:xfrm>
            <a:off x="7428667" y="5064562"/>
            <a:ext cx="510302" cy="510302"/>
          </a:xfrm>
          <a:prstGeom prst="roundRect">
            <a:avLst>
              <a:gd name="adj" fmla="val 6667"/>
            </a:avLst>
          </a:prstGeom>
          <a:solidFill>
            <a:srgbClr val="F9F7F7"/>
          </a:solidFill>
          <a:ln/>
        </p:spPr>
        <p:txBody>
          <a:bodyPr/>
          <a:lstStyle/>
          <a:p>
            <a:endParaRPr lang="ru-RU" dirty="0"/>
          </a:p>
        </p:txBody>
      </p:sp>
      <p:sp>
        <p:nvSpPr>
          <p:cNvPr id="16" name="Text 14"/>
          <p:cNvSpPr/>
          <p:nvPr/>
        </p:nvSpPr>
        <p:spPr>
          <a:xfrm>
            <a:off x="7570470" y="5149572"/>
            <a:ext cx="226576" cy="340281"/>
          </a:xfrm>
          <a:prstGeom prst="rect">
            <a:avLst/>
          </a:prstGeom>
          <a:noFill/>
          <a:ln/>
        </p:spPr>
        <p:txBody>
          <a:bodyPr wrap="none" lIns="0" tIns="0" rIns="0" bIns="0" rtlCol="0" anchor="t"/>
          <a:lstStyle/>
          <a:p>
            <a:pPr marL="0" indent="0" algn="ctr">
              <a:lnSpc>
                <a:spcPts val="2650"/>
              </a:lnSpc>
              <a:buNone/>
            </a:pPr>
            <a:r>
              <a:rPr lang="en-US" sz="2650" dirty="0">
                <a:solidFill>
                  <a:srgbClr val="504C49"/>
                </a:solidFill>
                <a:latin typeface="Platypi Medium" pitchFamily="34" charset="0"/>
                <a:ea typeface="Platypi Medium" pitchFamily="34" charset="-122"/>
                <a:cs typeface="Platypi Medium" pitchFamily="34" charset="-120"/>
              </a:rPr>
              <a:t>4</a:t>
            </a:r>
            <a:endParaRPr lang="en-US" sz="2650" dirty="0"/>
          </a:p>
        </p:txBody>
      </p:sp>
      <p:sp>
        <p:nvSpPr>
          <p:cNvPr id="17" name="Text 15"/>
          <p:cNvSpPr/>
          <p:nvPr/>
        </p:nvSpPr>
        <p:spPr>
          <a:xfrm>
            <a:off x="8165783" y="5064562"/>
            <a:ext cx="2835235" cy="354330"/>
          </a:xfrm>
          <a:prstGeom prst="rect">
            <a:avLst/>
          </a:prstGeom>
          <a:noFill/>
          <a:ln/>
        </p:spPr>
        <p:txBody>
          <a:bodyPr wrap="none" lIns="0" tIns="0" rIns="0" bIns="0" rtlCol="0" anchor="t"/>
          <a:lstStyle/>
          <a:p>
            <a:pPr marL="0" indent="0">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Саяси режимдер</a:t>
            </a:r>
            <a:endParaRPr lang="en-US" sz="2200" dirty="0"/>
          </a:p>
        </p:txBody>
      </p:sp>
      <p:sp>
        <p:nvSpPr>
          <p:cNvPr id="18" name="Text 16"/>
          <p:cNvSpPr/>
          <p:nvPr/>
        </p:nvSpPr>
        <p:spPr>
          <a:xfrm>
            <a:off x="8165783" y="5554980"/>
            <a:ext cx="5670947" cy="1088708"/>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Демократиялық, авторитарлық, тоталитарлық сияқты әртүрлі саяси режимдер мемлекеттердің ішкі жұмыс істеу тәсілдерін көрсетеді.</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984177"/>
            <a:ext cx="6646307" cy="708779"/>
          </a:xfrm>
          <a:prstGeom prst="rect">
            <a:avLst/>
          </a:prstGeom>
          <a:noFill/>
          <a:ln/>
        </p:spPr>
        <p:txBody>
          <a:bodyPr wrap="none" lIns="0" tIns="0" rIns="0" bIns="0" rtlCol="0" anchor="t"/>
          <a:lstStyle/>
          <a:p>
            <a:pPr marL="0" indent="0">
              <a:lnSpc>
                <a:spcPts val="5550"/>
              </a:lnSpc>
              <a:buNone/>
            </a:pPr>
            <a:r>
              <a:rPr lang="en-US" sz="4450" dirty="0">
                <a:solidFill>
                  <a:srgbClr val="201B18"/>
                </a:solidFill>
                <a:latin typeface="Platypi Medium" pitchFamily="34" charset="0"/>
                <a:ea typeface="Platypi Medium" pitchFamily="34" charset="-122"/>
                <a:cs typeface="Platypi Medium" pitchFamily="34" charset="-120"/>
              </a:rPr>
              <a:t>Саяси картаның түрлері</a:t>
            </a:r>
            <a:endParaRPr lang="en-US" sz="4450" dirty="0"/>
          </a:p>
        </p:txBody>
      </p:sp>
      <p:pic>
        <p:nvPicPr>
          <p:cNvPr id="3" name="Image 0" descr="preencoded.png"/>
          <p:cNvPicPr>
            <a:picLocks noChangeAspect="1"/>
          </p:cNvPicPr>
          <p:nvPr/>
        </p:nvPicPr>
        <p:blipFill>
          <a:blip r:embed="rId3"/>
          <a:stretch>
            <a:fillRect/>
          </a:stretch>
        </p:blipFill>
        <p:spPr>
          <a:xfrm>
            <a:off x="793790" y="3146584"/>
            <a:ext cx="566976" cy="566976"/>
          </a:xfrm>
          <a:prstGeom prst="rect">
            <a:avLst/>
          </a:prstGeom>
        </p:spPr>
      </p:pic>
      <p:sp>
        <p:nvSpPr>
          <p:cNvPr id="4" name="Text 1"/>
          <p:cNvSpPr/>
          <p:nvPr/>
        </p:nvSpPr>
        <p:spPr>
          <a:xfrm>
            <a:off x="793790" y="3940373"/>
            <a:ext cx="3005495" cy="708660"/>
          </a:xfrm>
          <a:prstGeom prst="rect">
            <a:avLst/>
          </a:prstGeom>
          <a:noFill/>
          <a:ln/>
        </p:spPr>
        <p:txBody>
          <a:bodyPr wrap="square" lIns="0" tIns="0" rIns="0" bIns="0" rtlCol="0" anchor="t"/>
          <a:lstStyle/>
          <a:p>
            <a:pPr marL="0" indent="0" algn="l">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Дүниежүзілік саяси карта</a:t>
            </a:r>
            <a:endParaRPr lang="en-US" sz="2200" dirty="0"/>
          </a:p>
        </p:txBody>
      </p:sp>
      <p:sp>
        <p:nvSpPr>
          <p:cNvPr id="5" name="Text 2"/>
          <p:cNvSpPr/>
          <p:nvPr/>
        </p:nvSpPr>
        <p:spPr>
          <a:xfrm>
            <a:off x="793790" y="4785122"/>
            <a:ext cx="3005495" cy="1451610"/>
          </a:xfrm>
          <a:prstGeom prst="rect">
            <a:avLst/>
          </a:prstGeom>
          <a:noFill/>
          <a:ln/>
        </p:spPr>
        <p:txBody>
          <a:bodyPr wrap="square" lIns="0" tIns="0" rIns="0" bIns="0" rtlCol="0" anchor="t"/>
          <a:lstStyle/>
          <a:p>
            <a:pPr marL="0" indent="0" algn="l">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Бұл карта әлемнің барлық мемлекеттерін көрсетеді және әлемнің саяси құрылымын бейнелейді.</a:t>
            </a:r>
            <a:endParaRPr lang="en-US" sz="1750" dirty="0"/>
          </a:p>
        </p:txBody>
      </p:sp>
      <p:pic>
        <p:nvPicPr>
          <p:cNvPr id="6" name="Image 1" descr="preencoded.png"/>
          <p:cNvPicPr>
            <a:picLocks noChangeAspect="1"/>
          </p:cNvPicPr>
          <p:nvPr/>
        </p:nvPicPr>
        <p:blipFill>
          <a:blip r:embed="rId4"/>
          <a:stretch>
            <a:fillRect/>
          </a:stretch>
        </p:blipFill>
        <p:spPr>
          <a:xfrm>
            <a:off x="4139446" y="3146584"/>
            <a:ext cx="566976" cy="566976"/>
          </a:xfrm>
          <a:prstGeom prst="rect">
            <a:avLst/>
          </a:prstGeom>
        </p:spPr>
      </p:pic>
      <p:sp>
        <p:nvSpPr>
          <p:cNvPr id="7" name="Text 3"/>
          <p:cNvSpPr/>
          <p:nvPr/>
        </p:nvSpPr>
        <p:spPr>
          <a:xfrm>
            <a:off x="4139446" y="3940373"/>
            <a:ext cx="3005614" cy="708660"/>
          </a:xfrm>
          <a:prstGeom prst="rect">
            <a:avLst/>
          </a:prstGeom>
          <a:noFill/>
          <a:ln/>
        </p:spPr>
        <p:txBody>
          <a:bodyPr wrap="square" lIns="0" tIns="0" rIns="0" bIns="0" rtlCol="0" anchor="t"/>
          <a:lstStyle/>
          <a:p>
            <a:pPr marL="0" indent="0" algn="l">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Континенттік саяси карта</a:t>
            </a:r>
            <a:endParaRPr lang="en-US" sz="2200" dirty="0"/>
          </a:p>
        </p:txBody>
      </p:sp>
      <p:sp>
        <p:nvSpPr>
          <p:cNvPr id="8" name="Text 4"/>
          <p:cNvSpPr/>
          <p:nvPr/>
        </p:nvSpPr>
        <p:spPr>
          <a:xfrm>
            <a:off x="4139446" y="4785122"/>
            <a:ext cx="3005614" cy="1451610"/>
          </a:xfrm>
          <a:prstGeom prst="rect">
            <a:avLst/>
          </a:prstGeom>
          <a:noFill/>
          <a:ln/>
        </p:spPr>
        <p:txBody>
          <a:bodyPr wrap="square" lIns="0" tIns="0" rIns="0" bIns="0" rtlCol="0" anchor="t"/>
          <a:lstStyle/>
          <a:p>
            <a:pPr marL="0" indent="0" algn="l">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Континенттік саяси карталар белгілі бір континенттің мемлекеттерін көрсетеді.</a:t>
            </a:r>
            <a:endParaRPr lang="en-US" sz="1750" dirty="0"/>
          </a:p>
        </p:txBody>
      </p:sp>
      <p:pic>
        <p:nvPicPr>
          <p:cNvPr id="9" name="Image 2" descr="preencoded.png"/>
          <p:cNvPicPr>
            <a:picLocks noChangeAspect="1"/>
          </p:cNvPicPr>
          <p:nvPr/>
        </p:nvPicPr>
        <p:blipFill>
          <a:blip r:embed="rId5"/>
          <a:stretch>
            <a:fillRect/>
          </a:stretch>
        </p:blipFill>
        <p:spPr>
          <a:xfrm>
            <a:off x="7485221" y="3146584"/>
            <a:ext cx="566976" cy="566976"/>
          </a:xfrm>
          <a:prstGeom prst="rect">
            <a:avLst/>
          </a:prstGeom>
        </p:spPr>
      </p:pic>
      <p:sp>
        <p:nvSpPr>
          <p:cNvPr id="10" name="Text 5"/>
          <p:cNvSpPr/>
          <p:nvPr/>
        </p:nvSpPr>
        <p:spPr>
          <a:xfrm>
            <a:off x="7485221" y="3940373"/>
            <a:ext cx="3005614" cy="708660"/>
          </a:xfrm>
          <a:prstGeom prst="rect">
            <a:avLst/>
          </a:prstGeom>
          <a:noFill/>
          <a:ln/>
        </p:spPr>
        <p:txBody>
          <a:bodyPr wrap="square" lIns="0" tIns="0" rIns="0" bIns="0" rtlCol="0" anchor="t"/>
          <a:lstStyle/>
          <a:p>
            <a:pPr marL="0" indent="0" algn="l">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Мемлекеттік саяси карта</a:t>
            </a:r>
            <a:endParaRPr lang="en-US" sz="2200" dirty="0"/>
          </a:p>
        </p:txBody>
      </p:sp>
      <p:sp>
        <p:nvSpPr>
          <p:cNvPr id="11" name="Text 6"/>
          <p:cNvSpPr/>
          <p:nvPr/>
        </p:nvSpPr>
        <p:spPr>
          <a:xfrm>
            <a:off x="7485221" y="4785122"/>
            <a:ext cx="3005614" cy="1451610"/>
          </a:xfrm>
          <a:prstGeom prst="rect">
            <a:avLst/>
          </a:prstGeom>
          <a:noFill/>
          <a:ln/>
        </p:spPr>
        <p:txBody>
          <a:bodyPr wrap="square" lIns="0" tIns="0" rIns="0" bIns="0" rtlCol="0" anchor="t"/>
          <a:lstStyle/>
          <a:p>
            <a:pPr marL="0" indent="0" algn="l">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Бұл карталар белгілі бір мемлекеттің әкімшілік-аумақтық бөлінісін бейнелейді.</a:t>
            </a:r>
            <a:endParaRPr lang="en-US" sz="1750" dirty="0"/>
          </a:p>
        </p:txBody>
      </p:sp>
      <p:pic>
        <p:nvPicPr>
          <p:cNvPr id="12" name="Image 3" descr="preencoded.png"/>
          <p:cNvPicPr>
            <a:picLocks noChangeAspect="1"/>
          </p:cNvPicPr>
          <p:nvPr/>
        </p:nvPicPr>
        <p:blipFill>
          <a:blip r:embed="rId6"/>
          <a:stretch>
            <a:fillRect/>
          </a:stretch>
        </p:blipFill>
        <p:spPr>
          <a:xfrm>
            <a:off x="10830997" y="3146584"/>
            <a:ext cx="566976" cy="566976"/>
          </a:xfrm>
          <a:prstGeom prst="rect">
            <a:avLst/>
          </a:prstGeom>
        </p:spPr>
      </p:pic>
      <p:sp>
        <p:nvSpPr>
          <p:cNvPr id="13" name="Text 7"/>
          <p:cNvSpPr/>
          <p:nvPr/>
        </p:nvSpPr>
        <p:spPr>
          <a:xfrm>
            <a:off x="10830997" y="3940373"/>
            <a:ext cx="2881789" cy="354330"/>
          </a:xfrm>
          <a:prstGeom prst="rect">
            <a:avLst/>
          </a:prstGeom>
          <a:noFill/>
          <a:ln/>
        </p:spPr>
        <p:txBody>
          <a:bodyPr wrap="none" lIns="0" tIns="0" rIns="0" bIns="0" rtlCol="0" anchor="t"/>
          <a:lstStyle/>
          <a:p>
            <a:pPr marL="0" indent="0" algn="l">
              <a:lnSpc>
                <a:spcPts val="2750"/>
              </a:lnSpc>
              <a:buNone/>
            </a:pPr>
            <a:r>
              <a:rPr lang="en-US" sz="2200" dirty="0">
                <a:solidFill>
                  <a:srgbClr val="504C49"/>
                </a:solidFill>
                <a:latin typeface="Platypi Medium" pitchFamily="34" charset="0"/>
                <a:ea typeface="Platypi Medium" pitchFamily="34" charset="-122"/>
                <a:cs typeface="Platypi Medium" pitchFamily="34" charset="-120"/>
              </a:rPr>
              <a:t>Қалалық саяси карта</a:t>
            </a:r>
            <a:endParaRPr lang="en-US" sz="2200" dirty="0"/>
          </a:p>
        </p:txBody>
      </p:sp>
      <p:sp>
        <p:nvSpPr>
          <p:cNvPr id="14" name="Text 8"/>
          <p:cNvSpPr/>
          <p:nvPr/>
        </p:nvSpPr>
        <p:spPr>
          <a:xfrm>
            <a:off x="10830997" y="4430792"/>
            <a:ext cx="3005614" cy="1814513"/>
          </a:xfrm>
          <a:prstGeom prst="rect">
            <a:avLst/>
          </a:prstGeom>
          <a:noFill/>
          <a:ln/>
        </p:spPr>
        <p:txBody>
          <a:bodyPr wrap="square" lIns="0" tIns="0" rIns="0" bIns="0" rtlCol="0" anchor="t"/>
          <a:lstStyle/>
          <a:p>
            <a:pPr marL="0" indent="0" algn="l">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Қалалық саяси карталар қаланың аумағын, оның әкімшілік бөліністерін және маңызды объектілерін көрсетеді.</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69000" y="447080"/>
            <a:ext cx="6923484" cy="508040"/>
          </a:xfrm>
          <a:prstGeom prst="rect">
            <a:avLst/>
          </a:prstGeom>
          <a:noFill/>
          <a:ln/>
        </p:spPr>
        <p:txBody>
          <a:bodyPr wrap="none" lIns="0" tIns="0" rIns="0" bIns="0" rtlCol="0" anchor="t"/>
          <a:lstStyle/>
          <a:p>
            <a:pPr marL="0" indent="0">
              <a:lnSpc>
                <a:spcPts val="4000"/>
              </a:lnSpc>
              <a:buNone/>
            </a:pPr>
            <a:r>
              <a:rPr lang="en-US" sz="3200" dirty="0">
                <a:solidFill>
                  <a:srgbClr val="201B18"/>
                </a:solidFill>
                <a:latin typeface="Platypi Medium" pitchFamily="34" charset="0"/>
                <a:ea typeface="Platypi Medium" pitchFamily="34" charset="-122"/>
                <a:cs typeface="Platypi Medium" pitchFamily="34" charset="-120"/>
              </a:rPr>
              <a:t>Саяси картаның қалыптасу тарихы</a:t>
            </a:r>
            <a:endParaRPr lang="en-US" sz="3200" dirty="0"/>
          </a:p>
        </p:txBody>
      </p:sp>
      <p:pic>
        <p:nvPicPr>
          <p:cNvPr id="3" name="Image 0" descr="preencoded.png"/>
          <p:cNvPicPr>
            <a:picLocks noChangeAspect="1"/>
          </p:cNvPicPr>
          <p:nvPr/>
        </p:nvPicPr>
        <p:blipFill>
          <a:blip r:embed="rId3"/>
          <a:stretch>
            <a:fillRect/>
          </a:stretch>
        </p:blipFill>
        <p:spPr>
          <a:xfrm>
            <a:off x="569000" y="1280279"/>
            <a:ext cx="812959" cy="1300758"/>
          </a:xfrm>
          <a:prstGeom prst="rect">
            <a:avLst/>
          </a:prstGeom>
        </p:spPr>
      </p:pic>
      <p:sp>
        <p:nvSpPr>
          <p:cNvPr id="4" name="Text 1"/>
          <p:cNvSpPr/>
          <p:nvPr/>
        </p:nvSpPr>
        <p:spPr>
          <a:xfrm>
            <a:off x="1625798" y="1442799"/>
            <a:ext cx="2032516" cy="253960"/>
          </a:xfrm>
          <a:prstGeom prst="rect">
            <a:avLst/>
          </a:prstGeom>
          <a:noFill/>
          <a:ln/>
        </p:spPr>
        <p:txBody>
          <a:bodyPr wrap="none" lIns="0" tIns="0" rIns="0" bIns="0" rtlCol="0" anchor="t"/>
          <a:lstStyle/>
          <a:p>
            <a:pPr marL="0" indent="0" algn="l">
              <a:lnSpc>
                <a:spcPts val="2000"/>
              </a:lnSpc>
              <a:buNone/>
            </a:pPr>
            <a:r>
              <a:rPr lang="en-US" sz="2000" dirty="0">
                <a:solidFill>
                  <a:srgbClr val="504C49"/>
                </a:solidFill>
                <a:latin typeface="Times New Roman" panose="02020603050405020304" pitchFamily="18" charset="0"/>
                <a:ea typeface="Platypi Medium" pitchFamily="34" charset="-122"/>
                <a:cs typeface="Times New Roman" panose="02020603050405020304" pitchFamily="18" charset="0"/>
              </a:rPr>
              <a:t>Ерте кезең</a:t>
            </a:r>
            <a:endParaRPr lang="en-US" sz="2000" dirty="0">
              <a:latin typeface="Times New Roman" panose="02020603050405020304" pitchFamily="18" charset="0"/>
              <a:cs typeface="Times New Roman" panose="02020603050405020304" pitchFamily="18" charset="0"/>
            </a:endParaRPr>
          </a:p>
        </p:txBody>
      </p:sp>
      <p:sp>
        <p:nvSpPr>
          <p:cNvPr id="5" name="Text 2"/>
          <p:cNvSpPr/>
          <p:nvPr/>
        </p:nvSpPr>
        <p:spPr>
          <a:xfrm>
            <a:off x="1625798" y="1794272"/>
            <a:ext cx="12435602" cy="260152"/>
          </a:xfrm>
          <a:prstGeom prst="rect">
            <a:avLst/>
          </a:prstGeom>
          <a:noFill/>
          <a:ln/>
        </p:spPr>
        <p:txBody>
          <a:bodyPr wrap="none" lIns="0" tIns="0" rIns="0" bIns="0" rtlCol="0" anchor="t"/>
          <a:lstStyle/>
          <a:p>
            <a:pPr marL="0" indent="0" algn="l">
              <a:lnSpc>
                <a:spcPts val="2000"/>
              </a:lnSpc>
              <a:buNone/>
            </a:pPr>
            <a:r>
              <a:rPr lang="en-US" sz="2000" dirty="0">
                <a:solidFill>
                  <a:srgbClr val="504C49"/>
                </a:solidFill>
                <a:latin typeface="Times New Roman" panose="02020603050405020304" pitchFamily="18" charset="0"/>
                <a:ea typeface="Source Serif Pro" pitchFamily="34" charset="-122"/>
                <a:cs typeface="Times New Roman" panose="02020603050405020304" pitchFamily="18" charset="0"/>
              </a:rPr>
              <a:t>Ерте заманда саяси карта айқын емес болған. Дүниежүзінде қала-мемлекеттер мен тайпалар үстемдік еткен.</a:t>
            </a:r>
            <a:endParaRPr lang="en-US" sz="200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569000" y="2581037"/>
            <a:ext cx="812959" cy="1300758"/>
          </a:xfrm>
          <a:prstGeom prst="rect">
            <a:avLst/>
          </a:prstGeom>
        </p:spPr>
      </p:pic>
      <p:sp>
        <p:nvSpPr>
          <p:cNvPr id="7" name="Text 3"/>
          <p:cNvSpPr/>
          <p:nvPr/>
        </p:nvSpPr>
        <p:spPr>
          <a:xfrm>
            <a:off x="1625798" y="2743557"/>
            <a:ext cx="2032516" cy="253960"/>
          </a:xfrm>
          <a:prstGeom prst="rect">
            <a:avLst/>
          </a:prstGeom>
          <a:noFill/>
          <a:ln/>
        </p:spPr>
        <p:txBody>
          <a:bodyPr wrap="none" lIns="0" tIns="0" rIns="0" bIns="0" rtlCol="0" anchor="t"/>
          <a:lstStyle/>
          <a:p>
            <a:pPr marL="0" indent="0" algn="l">
              <a:lnSpc>
                <a:spcPts val="2000"/>
              </a:lnSpc>
              <a:buNone/>
            </a:pPr>
            <a:r>
              <a:rPr lang="en-US" sz="2000" dirty="0">
                <a:solidFill>
                  <a:srgbClr val="504C49"/>
                </a:solidFill>
                <a:latin typeface="Times New Roman" panose="02020603050405020304" pitchFamily="18" charset="0"/>
                <a:ea typeface="Platypi Medium" pitchFamily="34" charset="-122"/>
                <a:cs typeface="Times New Roman" panose="02020603050405020304" pitchFamily="18" charset="0"/>
              </a:rPr>
              <a:t>Ежелгі дүние</a:t>
            </a:r>
            <a:endParaRPr lang="en-US" sz="2000" dirty="0">
              <a:latin typeface="Times New Roman" panose="02020603050405020304" pitchFamily="18" charset="0"/>
              <a:cs typeface="Times New Roman" panose="02020603050405020304" pitchFamily="18" charset="0"/>
            </a:endParaRPr>
          </a:p>
        </p:txBody>
      </p:sp>
      <p:sp>
        <p:nvSpPr>
          <p:cNvPr id="8" name="Text 4"/>
          <p:cNvSpPr/>
          <p:nvPr/>
        </p:nvSpPr>
        <p:spPr>
          <a:xfrm>
            <a:off x="1625798" y="3095030"/>
            <a:ext cx="12435602" cy="260152"/>
          </a:xfrm>
          <a:prstGeom prst="rect">
            <a:avLst/>
          </a:prstGeom>
          <a:noFill/>
          <a:ln/>
        </p:spPr>
        <p:txBody>
          <a:bodyPr wrap="none" lIns="0" tIns="0" rIns="0" bIns="0" rtlCol="0" anchor="t"/>
          <a:lstStyle/>
          <a:p>
            <a:pPr marL="0" indent="0" algn="l">
              <a:lnSpc>
                <a:spcPts val="2000"/>
              </a:lnSpc>
              <a:buNone/>
            </a:pPr>
            <a:r>
              <a:rPr lang="en-US" sz="2000" dirty="0">
                <a:solidFill>
                  <a:srgbClr val="504C49"/>
                </a:solidFill>
                <a:latin typeface="Times New Roman" panose="02020603050405020304" pitchFamily="18" charset="0"/>
                <a:ea typeface="Source Serif Pro" pitchFamily="34" charset="-122"/>
                <a:cs typeface="Times New Roman" panose="02020603050405020304" pitchFamily="18" charset="0"/>
              </a:rPr>
              <a:t>Ежелгі Египет, Рим империясы және басқа да мемлекеттер пайда болған. Бұл кезеңде саяси карта айтарлықтай өзгерген.</a:t>
            </a:r>
            <a:endParaRPr lang="en-US" sz="2000" dirty="0">
              <a:latin typeface="Times New Roman" panose="02020603050405020304" pitchFamily="18" charset="0"/>
              <a:cs typeface="Times New Roman" panose="02020603050405020304" pitchFamily="18" charset="0"/>
            </a:endParaRPr>
          </a:p>
        </p:txBody>
      </p:sp>
      <p:pic>
        <p:nvPicPr>
          <p:cNvPr id="9" name="Image 2" descr="preencoded.png"/>
          <p:cNvPicPr>
            <a:picLocks noChangeAspect="1"/>
          </p:cNvPicPr>
          <p:nvPr/>
        </p:nvPicPr>
        <p:blipFill>
          <a:blip r:embed="rId5"/>
          <a:stretch>
            <a:fillRect/>
          </a:stretch>
        </p:blipFill>
        <p:spPr>
          <a:xfrm>
            <a:off x="569000" y="3881795"/>
            <a:ext cx="812959" cy="1300758"/>
          </a:xfrm>
          <a:prstGeom prst="rect">
            <a:avLst/>
          </a:prstGeom>
        </p:spPr>
      </p:pic>
      <p:sp>
        <p:nvSpPr>
          <p:cNvPr id="10" name="Text 5"/>
          <p:cNvSpPr/>
          <p:nvPr/>
        </p:nvSpPr>
        <p:spPr>
          <a:xfrm>
            <a:off x="1625798" y="4044315"/>
            <a:ext cx="2032516" cy="253960"/>
          </a:xfrm>
          <a:prstGeom prst="rect">
            <a:avLst/>
          </a:prstGeom>
          <a:noFill/>
          <a:ln/>
        </p:spPr>
        <p:txBody>
          <a:bodyPr wrap="none" lIns="0" tIns="0" rIns="0" bIns="0" rtlCol="0" anchor="t"/>
          <a:lstStyle/>
          <a:p>
            <a:pPr marL="0" indent="0" algn="l">
              <a:lnSpc>
                <a:spcPts val="2000"/>
              </a:lnSpc>
              <a:buNone/>
            </a:pPr>
            <a:r>
              <a:rPr lang="en-US" sz="2000" dirty="0">
                <a:solidFill>
                  <a:srgbClr val="504C49"/>
                </a:solidFill>
                <a:latin typeface="Times New Roman" panose="02020603050405020304" pitchFamily="18" charset="0"/>
                <a:ea typeface="Platypi Medium" pitchFamily="34" charset="-122"/>
                <a:cs typeface="Times New Roman" panose="02020603050405020304" pitchFamily="18" charset="0"/>
              </a:rPr>
              <a:t>Орта ғасырлар</a:t>
            </a:r>
            <a:endParaRPr lang="en-US" sz="2000" dirty="0">
              <a:latin typeface="Times New Roman" panose="02020603050405020304" pitchFamily="18" charset="0"/>
              <a:cs typeface="Times New Roman" panose="02020603050405020304" pitchFamily="18" charset="0"/>
            </a:endParaRPr>
          </a:p>
        </p:txBody>
      </p:sp>
      <p:sp>
        <p:nvSpPr>
          <p:cNvPr id="11" name="Text 6"/>
          <p:cNvSpPr/>
          <p:nvPr/>
        </p:nvSpPr>
        <p:spPr>
          <a:xfrm>
            <a:off x="1625798" y="4395788"/>
            <a:ext cx="12435602" cy="260152"/>
          </a:xfrm>
          <a:prstGeom prst="rect">
            <a:avLst/>
          </a:prstGeom>
          <a:noFill/>
          <a:ln/>
        </p:spPr>
        <p:txBody>
          <a:bodyPr wrap="none" lIns="0" tIns="0" rIns="0" bIns="0" rtlCol="0" anchor="t"/>
          <a:lstStyle/>
          <a:p>
            <a:pPr marL="0" indent="0" algn="l">
              <a:lnSpc>
                <a:spcPts val="2000"/>
              </a:lnSpc>
              <a:buNone/>
            </a:pPr>
            <a:r>
              <a:rPr lang="en-US" sz="2000" dirty="0">
                <a:solidFill>
                  <a:srgbClr val="504C49"/>
                </a:solidFill>
                <a:latin typeface="Times New Roman" panose="02020603050405020304" pitchFamily="18" charset="0"/>
                <a:ea typeface="Source Serif Pro" pitchFamily="34" charset="-122"/>
                <a:cs typeface="Times New Roman" panose="02020603050405020304" pitchFamily="18" charset="0"/>
              </a:rPr>
              <a:t>Феодализмнің дамуы және діни факторлар саяси картаға әсер етті. Еуропада патшалықтар мен княздықтар пайда болды.</a:t>
            </a:r>
            <a:endParaRPr lang="en-US" sz="2000" dirty="0">
              <a:latin typeface="Times New Roman" panose="02020603050405020304" pitchFamily="18" charset="0"/>
              <a:cs typeface="Times New Roman" panose="02020603050405020304" pitchFamily="18" charset="0"/>
            </a:endParaRPr>
          </a:p>
        </p:txBody>
      </p:sp>
      <p:pic>
        <p:nvPicPr>
          <p:cNvPr id="12" name="Image 3" descr="preencoded.png"/>
          <p:cNvPicPr>
            <a:picLocks noChangeAspect="1"/>
          </p:cNvPicPr>
          <p:nvPr/>
        </p:nvPicPr>
        <p:blipFill>
          <a:blip r:embed="rId6"/>
          <a:stretch>
            <a:fillRect/>
          </a:stretch>
        </p:blipFill>
        <p:spPr>
          <a:xfrm>
            <a:off x="569000" y="5182553"/>
            <a:ext cx="812959" cy="1300758"/>
          </a:xfrm>
          <a:prstGeom prst="rect">
            <a:avLst/>
          </a:prstGeom>
        </p:spPr>
      </p:pic>
      <p:sp>
        <p:nvSpPr>
          <p:cNvPr id="13" name="Text 7"/>
          <p:cNvSpPr/>
          <p:nvPr/>
        </p:nvSpPr>
        <p:spPr>
          <a:xfrm>
            <a:off x="1625798" y="5345073"/>
            <a:ext cx="2032516" cy="253960"/>
          </a:xfrm>
          <a:prstGeom prst="rect">
            <a:avLst/>
          </a:prstGeom>
          <a:noFill/>
          <a:ln/>
        </p:spPr>
        <p:txBody>
          <a:bodyPr wrap="none" lIns="0" tIns="0" rIns="0" bIns="0" rtlCol="0" anchor="t"/>
          <a:lstStyle/>
          <a:p>
            <a:pPr marL="0" indent="0" algn="l">
              <a:lnSpc>
                <a:spcPts val="2000"/>
              </a:lnSpc>
              <a:buNone/>
            </a:pPr>
            <a:r>
              <a:rPr lang="en-US" sz="2000" dirty="0">
                <a:solidFill>
                  <a:srgbClr val="504C49"/>
                </a:solidFill>
                <a:latin typeface="Times New Roman" panose="02020603050405020304" pitchFamily="18" charset="0"/>
                <a:ea typeface="Platypi Medium" pitchFamily="34" charset="-122"/>
                <a:cs typeface="Times New Roman" panose="02020603050405020304" pitchFamily="18" charset="0"/>
              </a:rPr>
              <a:t>Жаңа заман</a:t>
            </a:r>
            <a:endParaRPr lang="en-US" sz="2000" dirty="0">
              <a:latin typeface="Times New Roman" panose="02020603050405020304" pitchFamily="18" charset="0"/>
              <a:cs typeface="Times New Roman" panose="02020603050405020304" pitchFamily="18" charset="0"/>
            </a:endParaRPr>
          </a:p>
        </p:txBody>
      </p:sp>
      <p:sp>
        <p:nvSpPr>
          <p:cNvPr id="14" name="Text 8"/>
          <p:cNvSpPr/>
          <p:nvPr/>
        </p:nvSpPr>
        <p:spPr>
          <a:xfrm>
            <a:off x="1625798" y="5696545"/>
            <a:ext cx="12435602" cy="260152"/>
          </a:xfrm>
          <a:prstGeom prst="rect">
            <a:avLst/>
          </a:prstGeom>
          <a:noFill/>
          <a:ln/>
        </p:spPr>
        <p:txBody>
          <a:bodyPr wrap="none" lIns="0" tIns="0" rIns="0" bIns="0" rtlCol="0" anchor="t"/>
          <a:lstStyle/>
          <a:p>
            <a:pPr marL="0" indent="0" algn="l">
              <a:lnSpc>
                <a:spcPts val="2000"/>
              </a:lnSpc>
              <a:buNone/>
            </a:pPr>
            <a:r>
              <a:rPr lang="en-US" sz="2000" dirty="0">
                <a:solidFill>
                  <a:srgbClr val="504C49"/>
                </a:solidFill>
                <a:latin typeface="Times New Roman" panose="02020603050405020304" pitchFamily="18" charset="0"/>
                <a:ea typeface="Source Serif Pro" pitchFamily="34" charset="-122"/>
                <a:cs typeface="Times New Roman" panose="02020603050405020304" pitchFamily="18" charset="0"/>
              </a:rPr>
              <a:t>Ұлт-мемлекеттердің пайда болуы, ұлттық-азаттық қозғалыстар және әлемдік соғыстар саяси картада үлкен өзгерістерге әкелді.</a:t>
            </a:r>
            <a:endParaRPr lang="en-US" sz="2000" dirty="0">
              <a:latin typeface="Times New Roman" panose="02020603050405020304" pitchFamily="18" charset="0"/>
              <a:cs typeface="Times New Roman" panose="02020603050405020304" pitchFamily="18" charset="0"/>
            </a:endParaRPr>
          </a:p>
        </p:txBody>
      </p:sp>
      <p:pic>
        <p:nvPicPr>
          <p:cNvPr id="15" name="Image 4" descr="preencoded.png"/>
          <p:cNvPicPr>
            <a:picLocks noChangeAspect="1"/>
          </p:cNvPicPr>
          <p:nvPr/>
        </p:nvPicPr>
        <p:blipFill>
          <a:blip r:embed="rId7"/>
          <a:stretch>
            <a:fillRect/>
          </a:stretch>
        </p:blipFill>
        <p:spPr>
          <a:xfrm>
            <a:off x="569000" y="6483310"/>
            <a:ext cx="812959" cy="1300758"/>
          </a:xfrm>
          <a:prstGeom prst="rect">
            <a:avLst/>
          </a:prstGeom>
        </p:spPr>
      </p:pic>
      <p:sp>
        <p:nvSpPr>
          <p:cNvPr id="16" name="Text 9"/>
          <p:cNvSpPr/>
          <p:nvPr/>
        </p:nvSpPr>
        <p:spPr>
          <a:xfrm>
            <a:off x="1625798" y="6645831"/>
            <a:ext cx="2032516" cy="253960"/>
          </a:xfrm>
          <a:prstGeom prst="rect">
            <a:avLst/>
          </a:prstGeom>
          <a:noFill/>
          <a:ln/>
        </p:spPr>
        <p:txBody>
          <a:bodyPr wrap="none" lIns="0" tIns="0" rIns="0" bIns="0" rtlCol="0" anchor="t"/>
          <a:lstStyle/>
          <a:p>
            <a:pPr marL="0" indent="0" algn="l">
              <a:lnSpc>
                <a:spcPts val="2000"/>
              </a:lnSpc>
              <a:buNone/>
            </a:pPr>
            <a:r>
              <a:rPr lang="en-US" sz="2000" dirty="0">
                <a:solidFill>
                  <a:srgbClr val="504C49"/>
                </a:solidFill>
                <a:latin typeface="Times New Roman" panose="02020603050405020304" pitchFamily="18" charset="0"/>
                <a:ea typeface="Platypi Medium" pitchFamily="34" charset="-122"/>
                <a:cs typeface="Times New Roman" panose="02020603050405020304" pitchFamily="18" charset="0"/>
              </a:rPr>
              <a:t>Қазіргі заман</a:t>
            </a:r>
            <a:endParaRPr lang="en-US" sz="2000" dirty="0">
              <a:latin typeface="Times New Roman" panose="02020603050405020304" pitchFamily="18" charset="0"/>
              <a:cs typeface="Times New Roman" panose="02020603050405020304" pitchFamily="18" charset="0"/>
            </a:endParaRPr>
          </a:p>
        </p:txBody>
      </p:sp>
      <p:sp>
        <p:nvSpPr>
          <p:cNvPr id="17" name="Text 10"/>
          <p:cNvSpPr/>
          <p:nvPr/>
        </p:nvSpPr>
        <p:spPr>
          <a:xfrm>
            <a:off x="1625798" y="6997303"/>
            <a:ext cx="12435602" cy="260152"/>
          </a:xfrm>
          <a:prstGeom prst="rect">
            <a:avLst/>
          </a:prstGeom>
          <a:noFill/>
          <a:ln/>
        </p:spPr>
        <p:txBody>
          <a:bodyPr wrap="none" lIns="0" tIns="0" rIns="0" bIns="0" rtlCol="0" anchor="t"/>
          <a:lstStyle/>
          <a:p>
            <a:pPr marL="0" indent="0" algn="l">
              <a:lnSpc>
                <a:spcPts val="2000"/>
              </a:lnSpc>
              <a:buNone/>
            </a:pPr>
            <a:r>
              <a:rPr lang="en-US" sz="2000" dirty="0">
                <a:solidFill>
                  <a:srgbClr val="504C49"/>
                </a:solidFill>
                <a:latin typeface="Times New Roman" panose="02020603050405020304" pitchFamily="18" charset="0"/>
                <a:ea typeface="Source Serif Pro" pitchFamily="34" charset="-122"/>
                <a:cs typeface="Times New Roman" panose="02020603050405020304" pitchFamily="18" charset="0"/>
              </a:rPr>
              <a:t>XX ғасырда әлемдік саяси картада қайта құрулар болып, бірнеше жаңа мемлекеттер пайда болды.</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844391"/>
            <a:ext cx="13042821" cy="1417558"/>
          </a:xfrm>
          <a:prstGeom prst="rect">
            <a:avLst/>
          </a:prstGeom>
          <a:noFill/>
          <a:ln/>
        </p:spPr>
        <p:txBody>
          <a:bodyPr wrap="square" lIns="0" tIns="0" rIns="0" bIns="0" rtlCol="0" anchor="t"/>
          <a:lstStyle/>
          <a:p>
            <a:pPr marL="0" indent="0">
              <a:lnSpc>
                <a:spcPts val="5550"/>
              </a:lnSpc>
              <a:buNone/>
            </a:pPr>
            <a:r>
              <a:rPr lang="en-US" sz="4450" dirty="0">
                <a:solidFill>
                  <a:srgbClr val="201B18"/>
                </a:solidFill>
                <a:latin typeface="Platypi Medium" pitchFamily="34" charset="0"/>
                <a:ea typeface="Platypi Medium" pitchFamily="34" charset="-122"/>
                <a:cs typeface="Platypi Medium" pitchFamily="34" charset="-120"/>
              </a:rPr>
              <a:t>Аймақтар мен Елдердің Саяси Картасының Ерекшеліктері</a:t>
            </a:r>
            <a:endParaRPr lang="en-US" sz="4450" dirty="0"/>
          </a:p>
        </p:txBody>
      </p:sp>
      <p:sp>
        <p:nvSpPr>
          <p:cNvPr id="3" name="Text 1"/>
          <p:cNvSpPr/>
          <p:nvPr/>
        </p:nvSpPr>
        <p:spPr>
          <a:xfrm>
            <a:off x="793790" y="2806184"/>
            <a:ext cx="6244709" cy="1451610"/>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Әр аймақ пен елдің саяси картасы өзіне тән ерекшеліктерге ие. Бұл ерекшеліктер әртүрлі тарихи, экономикалық, әлеуметтік және географиялық факторлармен анықталады.</a:t>
            </a:r>
            <a:endParaRPr lang="en-US" sz="1750" dirty="0"/>
          </a:p>
        </p:txBody>
      </p:sp>
      <p:sp>
        <p:nvSpPr>
          <p:cNvPr id="4" name="Text 2"/>
          <p:cNvSpPr/>
          <p:nvPr/>
        </p:nvSpPr>
        <p:spPr>
          <a:xfrm>
            <a:off x="793790" y="4461867"/>
            <a:ext cx="6244709" cy="1088708"/>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Мысалы, Шығыс Еуропа елдерінің саяси картасы Ресейдің ықпалымен, ал Орталық Азия елдерінің саяси картасы Кеңес Одағының ыдырауымен қалыптасты.</a:t>
            </a:r>
            <a:endParaRPr lang="en-US" sz="1750" dirty="0"/>
          </a:p>
        </p:txBody>
      </p:sp>
      <p:sp>
        <p:nvSpPr>
          <p:cNvPr id="5" name="Text 3"/>
          <p:cNvSpPr/>
          <p:nvPr/>
        </p:nvSpPr>
        <p:spPr>
          <a:xfrm>
            <a:off x="793790" y="5754648"/>
            <a:ext cx="6244709" cy="725805"/>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Әр аймақтың өзіндік ерекшеліктерін ескере отырып, саяси картаны тереңірек зерттеуге болады.</a:t>
            </a:r>
            <a:endParaRPr lang="en-US" sz="1750" dirty="0"/>
          </a:p>
        </p:txBody>
      </p:sp>
      <p:pic>
        <p:nvPicPr>
          <p:cNvPr id="6" name="Image 0" descr="preencoded.png"/>
          <p:cNvPicPr>
            <a:picLocks noChangeAspect="1"/>
          </p:cNvPicPr>
          <p:nvPr/>
        </p:nvPicPr>
        <p:blipFill>
          <a:blip r:embed="rId3"/>
          <a:stretch>
            <a:fillRect/>
          </a:stretch>
        </p:blipFill>
        <p:spPr>
          <a:xfrm>
            <a:off x="7599521" y="2857262"/>
            <a:ext cx="6244709" cy="427267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93852"/>
            <a:ext cx="7556421" cy="1417558"/>
          </a:xfrm>
          <a:prstGeom prst="rect">
            <a:avLst/>
          </a:prstGeom>
          <a:noFill/>
          <a:ln/>
        </p:spPr>
        <p:txBody>
          <a:bodyPr wrap="square" lIns="0" tIns="0" rIns="0" bIns="0" rtlCol="0" anchor="t"/>
          <a:lstStyle/>
          <a:p>
            <a:pPr marL="0" indent="0">
              <a:lnSpc>
                <a:spcPts val="5550"/>
              </a:lnSpc>
              <a:buNone/>
            </a:pPr>
            <a:r>
              <a:rPr lang="en-US" sz="4450" dirty="0">
                <a:solidFill>
                  <a:srgbClr val="201B18"/>
                </a:solidFill>
                <a:latin typeface="Platypi Medium" pitchFamily="34" charset="0"/>
                <a:ea typeface="Platypi Medium" pitchFamily="34" charset="-122"/>
                <a:cs typeface="Platypi Medium" pitchFamily="34" charset="-120"/>
              </a:rPr>
              <a:t>Шығыс Еуропа елдерінің саяси картасы</a:t>
            </a:r>
            <a:endParaRPr lang="en-US" sz="4450" dirty="0"/>
          </a:p>
        </p:txBody>
      </p:sp>
      <p:sp>
        <p:nvSpPr>
          <p:cNvPr id="4" name="Text 1"/>
          <p:cNvSpPr/>
          <p:nvPr/>
        </p:nvSpPr>
        <p:spPr>
          <a:xfrm>
            <a:off x="793790" y="3051572"/>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Шығыс Еуропа — Еуропаның шығыс бөлігінде орналасқан географиялық және мәдени аймақ. Бұл аймаққа Балтық теңізі, Қара теңіз, Каспий теңізі, Карпат таулары және Урал таулары аралығындағы елдер кіреді.</a:t>
            </a:r>
            <a:endParaRPr lang="en-US" sz="1750" dirty="0"/>
          </a:p>
        </p:txBody>
      </p:sp>
      <p:sp>
        <p:nvSpPr>
          <p:cNvPr id="5" name="Text 2"/>
          <p:cNvSpPr/>
          <p:nvPr/>
        </p:nvSpPr>
        <p:spPr>
          <a:xfrm>
            <a:off x="793790" y="4758333"/>
            <a:ext cx="7556421" cy="2177415"/>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Шығыс Еуропа елдерінің саяси картасы 20 ғасырдың басында қалыптасты. Көптеген елдер Ресей империясының құрамында болды, кейіннен 1917 жылғы революциядан кейін тәуелсіздік алды. Соңғы жылдары Шығыс Еуропадағы саяси картада айтарлықтай өзгерістер болды, оның ішінде Кеңес Одағының ыдырауы және жаңа елдердің пайда болуы.</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198840"/>
            <a:ext cx="10766346" cy="708779"/>
          </a:xfrm>
          <a:prstGeom prst="rect">
            <a:avLst/>
          </a:prstGeom>
          <a:noFill/>
          <a:ln/>
        </p:spPr>
        <p:txBody>
          <a:bodyPr wrap="none" lIns="0" tIns="0" rIns="0" bIns="0" rtlCol="0" anchor="t"/>
          <a:lstStyle/>
          <a:p>
            <a:pPr marL="0" indent="0">
              <a:lnSpc>
                <a:spcPts val="5550"/>
              </a:lnSpc>
              <a:buNone/>
            </a:pPr>
            <a:r>
              <a:rPr lang="en-US" sz="4450" dirty="0">
                <a:solidFill>
                  <a:srgbClr val="201B18"/>
                </a:solidFill>
                <a:latin typeface="Platypi Medium" pitchFamily="34" charset="0"/>
                <a:ea typeface="Platypi Medium" pitchFamily="34" charset="-122"/>
                <a:cs typeface="Platypi Medium" pitchFamily="34" charset="-120"/>
              </a:rPr>
              <a:t>Орталық Азия елдерінің саяси картасы</a:t>
            </a:r>
            <a:endParaRPr lang="en-US" sz="4450" dirty="0"/>
          </a:p>
        </p:txBody>
      </p:sp>
      <p:sp>
        <p:nvSpPr>
          <p:cNvPr id="3" name="Text 1"/>
          <p:cNvSpPr/>
          <p:nvPr/>
        </p:nvSpPr>
        <p:spPr>
          <a:xfrm>
            <a:off x="793790" y="2451854"/>
            <a:ext cx="6244709" cy="1814513"/>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Орталық Азиядағы елдердің саяси картасы тәуелсіздік алғаннан кейін қалыптасты. Әрбір елдің өзіндік саяси жүйесі, конституциясы және тарихы бар. Кейбір елдерде парламенттік республика, ал басқаларында президенттік республика бар.</a:t>
            </a:r>
            <a:endParaRPr lang="en-US" sz="1750" dirty="0"/>
          </a:p>
        </p:txBody>
      </p:sp>
      <p:sp>
        <p:nvSpPr>
          <p:cNvPr id="4" name="Text 2"/>
          <p:cNvSpPr/>
          <p:nvPr/>
        </p:nvSpPr>
        <p:spPr>
          <a:xfrm>
            <a:off x="793790" y="4470440"/>
            <a:ext cx="6244709" cy="1451610"/>
          </a:xfrm>
          <a:prstGeom prst="rect">
            <a:avLst/>
          </a:prstGeom>
          <a:noFill/>
          <a:ln/>
        </p:spPr>
        <p:txBody>
          <a:bodyPr wrap="square" lIns="0" tIns="0" rIns="0" bIns="0" rtlCol="0" anchor="t"/>
          <a:lstStyle/>
          <a:p>
            <a:pPr marL="0" indent="0">
              <a:lnSpc>
                <a:spcPts val="2850"/>
              </a:lnSpc>
              <a:buNone/>
            </a:pPr>
            <a:r>
              <a:rPr lang="en-US" sz="1750" dirty="0">
                <a:solidFill>
                  <a:srgbClr val="504C49"/>
                </a:solidFill>
                <a:latin typeface="Source Serif Pro" pitchFamily="34" charset="0"/>
                <a:ea typeface="Source Serif Pro" pitchFamily="34" charset="-122"/>
                <a:cs typeface="Source Serif Pro" pitchFamily="34" charset="-120"/>
              </a:rPr>
              <a:t>Бұл аймақтағы елдердің көпшілігінің саяси картасы қалыптасу кезеңінде тұр. Олар өздерінің саяси жүйелерін жетілдіруде және экономикалық дамуын қамтамасыз етуде.</a:t>
            </a:r>
            <a:endParaRPr lang="en-US" sz="1750" dirty="0"/>
          </a:p>
        </p:txBody>
      </p:sp>
      <p:pic>
        <p:nvPicPr>
          <p:cNvPr id="5" name="Image 0" descr="preencoded.png"/>
          <p:cNvPicPr>
            <a:picLocks noChangeAspect="1"/>
          </p:cNvPicPr>
          <p:nvPr/>
        </p:nvPicPr>
        <p:blipFill>
          <a:blip r:embed="rId3"/>
          <a:stretch>
            <a:fillRect/>
          </a:stretch>
        </p:blipFill>
        <p:spPr>
          <a:xfrm>
            <a:off x="7599521" y="2502932"/>
            <a:ext cx="6244709" cy="427267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1438</Words>
  <Application>Microsoft Office PowerPoint</Application>
  <PresentationFormat>Произвольный</PresentationFormat>
  <Paragraphs>158</Paragraphs>
  <Slides>20</Slides>
  <Notes>19</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20</vt:i4>
      </vt:variant>
    </vt:vector>
  </HeadingPairs>
  <TitlesOfParts>
    <vt:vector size="29" baseType="lpstr">
      <vt:lpstr>Source Serif Pro Medium</vt:lpstr>
      <vt:lpstr>Times New Roman</vt:lpstr>
      <vt:lpstr>Source Serif Pro</vt:lpstr>
      <vt:lpstr>Platypi Medium</vt:lpstr>
      <vt:lpstr>Symbol</vt:lpstr>
      <vt:lpstr>Fira Sans Bold</vt:lpstr>
      <vt:lpstr>Arial</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Нурбол Усенов</cp:lastModifiedBy>
  <cp:revision>8</cp:revision>
  <dcterms:created xsi:type="dcterms:W3CDTF">2024-09-28T08:30:14Z</dcterms:created>
  <dcterms:modified xsi:type="dcterms:W3CDTF">2024-10-28T19:16:08Z</dcterms:modified>
</cp:coreProperties>
</file>